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14630400" cy="8229600"/>
  <p:notesSz cx="8229600" cy="14630400"/>
  <p:embeddedFontLst>
    <p:embeddedFont>
      <p:font typeface="Outfit Extra Bold"/>
      <p:regular r:id="rId19"/>
    </p:embeddedFont>
    <p:embeddedFont>
      <p:font typeface="Arimo"/>
      <p:regular r:id="rId20"/>
    </p:embeddedFont>
    <p:embeddedFont>
      <p:font typeface="Arimo"/>
      <p:regular r:id="rId21"/>
    </p:embeddedFont>
    <p:embeddedFont>
      <p:font typeface="Arimo"/>
      <p:regular r:id="rId22"/>
    </p:embeddedFont>
    <p:embeddedFont>
      <p:font typeface="Arimo"/>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9" Type="http://schemas.openxmlformats.org/officeDocument/2006/relationships/font" Target="fonts/font1.fntdata"/><Relationship Id="rId20" Type="http://schemas.openxmlformats.org/officeDocument/2006/relationships/font" Target="fonts/font2.fntdata"/><Relationship Id="rId21" Type="http://schemas.openxmlformats.org/officeDocument/2006/relationships/font" Target="fonts/font3.fntdata"/><Relationship Id="rId22" Type="http://schemas.openxmlformats.org/officeDocument/2006/relationships/font" Target="fonts/font4.fntdata"/><Relationship Id="rId23" Type="http://schemas.openxmlformats.org/officeDocument/2006/relationships/font" Target="fonts/font5.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3-1.png"/><Relationship Id="rId2" Type="http://schemas.openxmlformats.org/officeDocument/2006/relationships/image" Target="../media/image-1013-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slideLayout" Target="../slideLayouts/slideLayout1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slideLayout" Target="../slideLayouts/slideLayout12.xml"/><Relationship Id="rId6"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5.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93790" y="2385536"/>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Mastering Waterfall</a:t>
            </a:r>
            <a:endParaRPr lang="en-US" sz="4450" dirty="0"/>
          </a:p>
        </p:txBody>
      </p:sp>
      <p:sp>
        <p:nvSpPr>
          <p:cNvPr id="3" name="Text 1"/>
          <p:cNvSpPr/>
          <p:nvPr/>
        </p:nvSpPr>
        <p:spPr>
          <a:xfrm>
            <a:off x="793790" y="3434477"/>
            <a:ext cx="7556421" cy="907018"/>
          </a:xfrm>
          <a:prstGeom prst="rect">
            <a:avLst/>
          </a:prstGeom>
          <a:noFill/>
          <a:ln/>
        </p:spPr>
        <p:txBody>
          <a:bodyPr wrap="square" lIns="0" tIns="0" rIns="0" bIns="0" rtlCol="0" anchor="t"/>
          <a:lstStyle/>
          <a:p>
            <a:pPr indent="0" marL="0">
              <a:lnSpc>
                <a:spcPts val="3550"/>
              </a:lnSpc>
              <a:buNone/>
            </a:pPr>
            <a:r>
              <a:rPr lang="en-US" sz="2200" dirty="0">
                <a:solidFill>
                  <a:srgbClr val="2A2742"/>
                </a:solidFill>
                <a:latin typeface="Arimo" pitchFamily="34" charset="0"/>
                <a:ea typeface="Arimo" pitchFamily="34" charset="-122"/>
                <a:cs typeface="Arimo" pitchFamily="34" charset="-120"/>
              </a:rPr>
              <a:t>A structured guide to understanding and implementing the Waterfall methodology for project success.</a:t>
            </a:r>
            <a:endParaRPr lang="en-US" sz="2200" dirty="0"/>
          </a:p>
        </p:txBody>
      </p:sp>
      <p:sp>
        <p:nvSpPr>
          <p:cNvPr id="4" name="Text 2"/>
          <p:cNvSpPr/>
          <p:nvPr/>
        </p:nvSpPr>
        <p:spPr>
          <a:xfrm>
            <a:off x="793790" y="4596646"/>
            <a:ext cx="7556421"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2A2742"/>
                </a:solidFill>
                <a:latin typeface="Arimo" pitchFamily="34" charset="0"/>
                <a:ea typeface="Arimo" pitchFamily="34" charset="-122"/>
                <a:cs typeface="Arimo" pitchFamily="34" charset="-120"/>
              </a:rPr>
              <a:t>Overview of the Waterfall Methodology</a:t>
            </a:r>
            <a:endParaRPr lang="en-US" sz="1750" dirty="0"/>
          </a:p>
        </p:txBody>
      </p:sp>
      <p:sp>
        <p:nvSpPr>
          <p:cNvPr id="5" name="Text 3"/>
          <p:cNvSpPr/>
          <p:nvPr/>
        </p:nvSpPr>
        <p:spPr>
          <a:xfrm>
            <a:off x="793790" y="5038844"/>
            <a:ext cx="7556421"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2A2742"/>
                </a:solidFill>
                <a:latin typeface="Arimo" pitchFamily="34" charset="0"/>
                <a:ea typeface="Arimo" pitchFamily="34" charset="-122"/>
                <a:cs typeface="Arimo" pitchFamily="34" charset="-120"/>
              </a:rPr>
              <a:t>Actionable insights</a:t>
            </a:r>
            <a:endParaRPr lang="en-US" sz="1750" dirty="0"/>
          </a:p>
        </p:txBody>
      </p:sp>
      <p:sp>
        <p:nvSpPr>
          <p:cNvPr id="6" name="Text 4"/>
          <p:cNvSpPr/>
          <p:nvPr/>
        </p:nvSpPr>
        <p:spPr>
          <a:xfrm>
            <a:off x="793790" y="5481042"/>
            <a:ext cx="7556421"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2A2742"/>
                </a:solidFill>
                <a:latin typeface="Arimo" pitchFamily="34" charset="0"/>
                <a:ea typeface="Arimo" pitchFamily="34" charset="-122"/>
                <a:cs typeface="Arimo" pitchFamily="34" charset="-120"/>
              </a:rPr>
              <a:t>Real-world examples</a:t>
            </a:r>
            <a:endParaRPr lang="en-US" sz="1750" dirty="0"/>
          </a:p>
        </p:txBody>
      </p:sp>
      <p:pic>
        <p:nvPicPr>
          <p:cNvPr id="7" name="Image 0" descr="preencoded.png">    </p:cNvPr>
          <p:cNvPicPr>
            <a:picLocks noChangeAspect="1"/>
          </p:cNvPicPr>
          <p:nvPr/>
        </p:nvPicPr>
        <p:blipFill>
          <a:blip r:embed="rId1"/>
          <a:stretch>
            <a:fillRect/>
          </a:stretch>
        </p:blipFill>
        <p:spPr>
          <a:xfrm>
            <a:off x="9144000"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931789"/>
            <a:ext cx="7556421" cy="1417558"/>
          </a:xfrm>
          <a:prstGeom prst="rect">
            <a:avLst/>
          </a:prstGeom>
          <a:noFill/>
          <a:ln/>
        </p:spPr>
        <p:txBody>
          <a:bodyPr wrap="square" lIns="0" tIns="0" rIns="0" bIns="0" rtlCol="0" anchor="t"/>
          <a:lstStyle/>
          <a:p>
            <a:pPr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Best Practices for Implementing Waterfall</a:t>
            </a:r>
            <a:endParaRPr lang="en-US" sz="4450" dirty="0"/>
          </a:p>
        </p:txBody>
      </p:sp>
      <p:pic>
        <p:nvPicPr>
          <p:cNvPr id="4" name="Image 1" descr="preencoded.png">    </p:cNvPr>
          <p:cNvPicPr>
            <a:picLocks noChangeAspect="1"/>
          </p:cNvPicPr>
          <p:nvPr/>
        </p:nvPicPr>
        <p:blipFill>
          <a:blip r:embed="rId2"/>
          <a:stretch>
            <a:fillRect/>
          </a:stretch>
        </p:blipFill>
        <p:spPr>
          <a:xfrm>
            <a:off x="6280190" y="3689509"/>
            <a:ext cx="566976" cy="566976"/>
          </a:xfrm>
          <a:prstGeom prst="rect">
            <a:avLst/>
          </a:prstGeom>
        </p:spPr>
      </p:pic>
      <p:sp>
        <p:nvSpPr>
          <p:cNvPr id="5" name="Text 1"/>
          <p:cNvSpPr/>
          <p:nvPr/>
        </p:nvSpPr>
        <p:spPr>
          <a:xfrm>
            <a:off x="6280190" y="4483298"/>
            <a:ext cx="2291953" cy="1814513"/>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Detailed Requirements Gathering: Invest in understanding requirements.</a:t>
            </a:r>
            <a:endParaRPr lang="en-US" sz="1750" dirty="0"/>
          </a:p>
        </p:txBody>
      </p:sp>
      <p:pic>
        <p:nvPicPr>
          <p:cNvPr id="6" name="Image 2" descr="preencoded.png">    </p:cNvPr>
          <p:cNvPicPr>
            <a:picLocks noChangeAspect="1"/>
          </p:cNvPicPr>
          <p:nvPr/>
        </p:nvPicPr>
        <p:blipFill>
          <a:blip r:embed="rId3"/>
          <a:stretch>
            <a:fillRect/>
          </a:stretch>
        </p:blipFill>
        <p:spPr>
          <a:xfrm>
            <a:off x="8912304" y="3689509"/>
            <a:ext cx="566976" cy="566976"/>
          </a:xfrm>
          <a:prstGeom prst="rect">
            <a:avLst/>
          </a:prstGeom>
        </p:spPr>
      </p:pic>
      <p:sp>
        <p:nvSpPr>
          <p:cNvPr id="7" name="Text 2"/>
          <p:cNvSpPr/>
          <p:nvPr/>
        </p:nvSpPr>
        <p:spPr>
          <a:xfrm>
            <a:off x="8912304" y="4483298"/>
            <a:ext cx="2292072" cy="1088708"/>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Thorough Planning: Create a project plan with timelines.</a:t>
            </a:r>
            <a:endParaRPr lang="en-US" sz="1750" dirty="0"/>
          </a:p>
        </p:txBody>
      </p:sp>
      <p:pic>
        <p:nvPicPr>
          <p:cNvPr id="8" name="Image 3" descr="preencoded.png">    </p:cNvPr>
          <p:cNvPicPr>
            <a:picLocks noChangeAspect="1"/>
          </p:cNvPicPr>
          <p:nvPr/>
        </p:nvPicPr>
        <p:blipFill>
          <a:blip r:embed="rId4"/>
          <a:stretch>
            <a:fillRect/>
          </a:stretch>
        </p:blipFill>
        <p:spPr>
          <a:xfrm>
            <a:off x="11544538" y="3689509"/>
            <a:ext cx="566976" cy="566976"/>
          </a:xfrm>
          <a:prstGeom prst="rect">
            <a:avLst/>
          </a:prstGeom>
        </p:spPr>
      </p:pic>
      <p:sp>
        <p:nvSpPr>
          <p:cNvPr id="9" name="Text 3"/>
          <p:cNvSpPr/>
          <p:nvPr/>
        </p:nvSpPr>
        <p:spPr>
          <a:xfrm>
            <a:off x="11544538" y="4483298"/>
            <a:ext cx="2291953" cy="1088708"/>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Risk Management: Identify and mitigate potential risks early.</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2036445"/>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Presenters</a:t>
            </a:r>
            <a:endParaRPr lang="en-US" sz="4450" dirty="0"/>
          </a:p>
        </p:txBody>
      </p:sp>
      <p:pic>
        <p:nvPicPr>
          <p:cNvPr id="3" name="Image 0" descr="preencoded.png">    </p:cNvPr>
          <p:cNvPicPr>
            <a:picLocks noChangeAspect="1"/>
          </p:cNvPicPr>
          <p:nvPr/>
        </p:nvPicPr>
        <p:blipFill>
          <a:blip r:embed="rId1"/>
          <a:stretch>
            <a:fillRect/>
          </a:stretch>
        </p:blipFill>
        <p:spPr>
          <a:xfrm>
            <a:off x="793790" y="3198852"/>
            <a:ext cx="3005495" cy="1857494"/>
          </a:xfrm>
          <a:prstGeom prst="rect">
            <a:avLst/>
          </a:prstGeom>
        </p:spPr>
      </p:pic>
      <p:sp>
        <p:nvSpPr>
          <p:cNvPr id="4" name="Text 1"/>
          <p:cNvSpPr/>
          <p:nvPr/>
        </p:nvSpPr>
        <p:spPr>
          <a:xfrm>
            <a:off x="793790" y="533983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Bob Kanyi</a:t>
            </a:r>
            <a:endParaRPr lang="en-US" sz="2200" dirty="0"/>
          </a:p>
        </p:txBody>
      </p:sp>
      <p:sp>
        <p:nvSpPr>
          <p:cNvPr id="5" name="Text 2"/>
          <p:cNvSpPr/>
          <p:nvPr/>
        </p:nvSpPr>
        <p:spPr>
          <a:xfrm>
            <a:off x="793790" y="5830253"/>
            <a:ext cx="3005495" cy="362903"/>
          </a:xfrm>
          <a:prstGeom prst="rect">
            <a:avLst/>
          </a:prstGeom>
          <a:noFill/>
          <a:ln/>
        </p:spPr>
        <p:txBody>
          <a:bodyPr wrap="non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SCT211-0012/2022</a:t>
            </a:r>
            <a:endParaRPr lang="en-US" sz="1750" dirty="0"/>
          </a:p>
        </p:txBody>
      </p:sp>
      <p:pic>
        <p:nvPicPr>
          <p:cNvPr id="6" name="Image 1" descr="preencoded.png">    </p:cNvPr>
          <p:cNvPicPr>
            <a:picLocks noChangeAspect="1"/>
          </p:cNvPicPr>
          <p:nvPr/>
        </p:nvPicPr>
        <p:blipFill>
          <a:blip r:embed="rId2"/>
          <a:stretch>
            <a:fillRect/>
          </a:stretch>
        </p:blipFill>
        <p:spPr>
          <a:xfrm>
            <a:off x="4139446" y="3198852"/>
            <a:ext cx="3005614" cy="1857494"/>
          </a:xfrm>
          <a:prstGeom prst="rect">
            <a:avLst/>
          </a:prstGeom>
        </p:spPr>
      </p:pic>
      <p:sp>
        <p:nvSpPr>
          <p:cNvPr id="7" name="Text 3"/>
          <p:cNvSpPr/>
          <p:nvPr/>
        </p:nvSpPr>
        <p:spPr>
          <a:xfrm>
            <a:off x="4139446" y="533983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Moses Mwai</a:t>
            </a:r>
            <a:endParaRPr lang="en-US" sz="2200" dirty="0"/>
          </a:p>
        </p:txBody>
      </p:sp>
      <p:sp>
        <p:nvSpPr>
          <p:cNvPr id="8" name="Text 4"/>
          <p:cNvSpPr/>
          <p:nvPr/>
        </p:nvSpPr>
        <p:spPr>
          <a:xfrm>
            <a:off x="4139446" y="5830253"/>
            <a:ext cx="3005614" cy="362903"/>
          </a:xfrm>
          <a:prstGeom prst="rect">
            <a:avLst/>
          </a:prstGeom>
          <a:noFill/>
          <a:ln/>
        </p:spPr>
        <p:txBody>
          <a:bodyPr wrap="non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SCT211-0029/2022</a:t>
            </a:r>
            <a:endParaRPr lang="en-US" sz="1750" dirty="0"/>
          </a:p>
        </p:txBody>
      </p:sp>
      <p:pic>
        <p:nvPicPr>
          <p:cNvPr id="9" name="Image 2" descr="preencoded.png">    </p:cNvPr>
          <p:cNvPicPr>
            <a:picLocks noChangeAspect="1"/>
          </p:cNvPicPr>
          <p:nvPr/>
        </p:nvPicPr>
        <p:blipFill>
          <a:blip r:embed="rId3"/>
          <a:stretch>
            <a:fillRect/>
          </a:stretch>
        </p:blipFill>
        <p:spPr>
          <a:xfrm>
            <a:off x="7485221" y="3198852"/>
            <a:ext cx="3005614" cy="1857494"/>
          </a:xfrm>
          <a:prstGeom prst="rect">
            <a:avLst/>
          </a:prstGeom>
        </p:spPr>
      </p:pic>
      <p:sp>
        <p:nvSpPr>
          <p:cNvPr id="10" name="Text 5"/>
          <p:cNvSpPr/>
          <p:nvPr/>
        </p:nvSpPr>
        <p:spPr>
          <a:xfrm>
            <a:off x="7485221" y="533983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Tyrese Muigai</a:t>
            </a:r>
            <a:endParaRPr lang="en-US" sz="2200" dirty="0"/>
          </a:p>
        </p:txBody>
      </p:sp>
      <p:sp>
        <p:nvSpPr>
          <p:cNvPr id="11" name="Text 6"/>
          <p:cNvSpPr/>
          <p:nvPr/>
        </p:nvSpPr>
        <p:spPr>
          <a:xfrm>
            <a:off x="7485221" y="5830253"/>
            <a:ext cx="3005614" cy="362903"/>
          </a:xfrm>
          <a:prstGeom prst="rect">
            <a:avLst/>
          </a:prstGeom>
          <a:noFill/>
          <a:ln/>
        </p:spPr>
        <p:txBody>
          <a:bodyPr wrap="non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SCT211-0457/2022</a:t>
            </a:r>
            <a:endParaRPr lang="en-US" sz="1750" dirty="0"/>
          </a:p>
        </p:txBody>
      </p:sp>
      <p:pic>
        <p:nvPicPr>
          <p:cNvPr id="12" name="Image 3" descr="preencoded.png">    </p:cNvPr>
          <p:cNvPicPr>
            <a:picLocks noChangeAspect="1"/>
          </p:cNvPicPr>
          <p:nvPr/>
        </p:nvPicPr>
        <p:blipFill>
          <a:blip r:embed="rId4"/>
          <a:stretch>
            <a:fillRect/>
          </a:stretch>
        </p:blipFill>
        <p:spPr>
          <a:xfrm>
            <a:off x="10830997" y="3198852"/>
            <a:ext cx="3005614" cy="1857494"/>
          </a:xfrm>
          <a:prstGeom prst="rect">
            <a:avLst/>
          </a:prstGeom>
        </p:spPr>
      </p:pic>
      <p:sp>
        <p:nvSpPr>
          <p:cNvPr id="13" name="Text 7"/>
          <p:cNvSpPr/>
          <p:nvPr/>
        </p:nvSpPr>
        <p:spPr>
          <a:xfrm>
            <a:off x="10830997" y="533983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Geoffrey Chege</a:t>
            </a:r>
            <a:endParaRPr lang="en-US" sz="2200" dirty="0"/>
          </a:p>
        </p:txBody>
      </p:sp>
      <p:sp>
        <p:nvSpPr>
          <p:cNvPr id="14" name="Text 8"/>
          <p:cNvSpPr/>
          <p:nvPr/>
        </p:nvSpPr>
        <p:spPr>
          <a:xfrm>
            <a:off x="10830997" y="5830253"/>
            <a:ext cx="3005614" cy="362903"/>
          </a:xfrm>
          <a:prstGeom prst="rect">
            <a:avLst/>
          </a:prstGeom>
          <a:noFill/>
          <a:ln/>
        </p:spPr>
        <p:txBody>
          <a:bodyPr wrap="non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SCT211-0002/2019</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117777"/>
            <a:ext cx="12356187" cy="708779"/>
          </a:xfrm>
          <a:prstGeom prst="rect">
            <a:avLst/>
          </a:prstGeom>
          <a:noFill/>
          <a:ln/>
        </p:spPr>
        <p:txBody>
          <a:bodyPr wrap="none" lIns="0" tIns="0" rIns="0" bIns="0" rtlCol="0" anchor="t"/>
          <a:lstStyle/>
          <a:p>
            <a:pPr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Conclusion: Is Waterfall Right for Your Project?</a:t>
            </a:r>
            <a:endParaRPr lang="en-US" sz="4450" dirty="0"/>
          </a:p>
        </p:txBody>
      </p:sp>
      <p:sp>
        <p:nvSpPr>
          <p:cNvPr id="4" name="Text 1"/>
          <p:cNvSpPr/>
          <p:nvPr/>
        </p:nvSpPr>
        <p:spPr>
          <a:xfrm>
            <a:off x="793790" y="5166717"/>
            <a:ext cx="13042821" cy="453509"/>
          </a:xfrm>
          <a:prstGeom prst="rect">
            <a:avLst/>
          </a:prstGeom>
          <a:noFill/>
          <a:ln/>
        </p:spPr>
        <p:txBody>
          <a:bodyPr wrap="none" lIns="0" tIns="0" rIns="0" bIns="0" rtlCol="0" anchor="t"/>
          <a:lstStyle/>
          <a:p>
            <a:pPr indent="0" marL="0">
              <a:lnSpc>
                <a:spcPts val="3550"/>
              </a:lnSpc>
              <a:buNone/>
            </a:pPr>
            <a:r>
              <a:rPr lang="en-US" sz="2200" dirty="0">
                <a:solidFill>
                  <a:srgbClr val="2A2742"/>
                </a:solidFill>
                <a:latin typeface="Arimo" pitchFamily="34" charset="0"/>
                <a:ea typeface="Arimo" pitchFamily="34" charset="-122"/>
                <a:cs typeface="Arimo" pitchFamily="34" charset="-120"/>
              </a:rPr>
              <a:t>Waterfall is best for projects with well-defined needs and a stable scope.</a:t>
            </a:r>
            <a:endParaRPr lang="en-US" sz="2200" dirty="0"/>
          </a:p>
        </p:txBody>
      </p:sp>
      <p:sp>
        <p:nvSpPr>
          <p:cNvPr id="5" name="Text 2"/>
          <p:cNvSpPr/>
          <p:nvPr/>
        </p:nvSpPr>
        <p:spPr>
          <a:xfrm>
            <a:off x="793790" y="5875377"/>
            <a:ext cx="13042821" cy="453509"/>
          </a:xfrm>
          <a:prstGeom prst="rect">
            <a:avLst/>
          </a:prstGeom>
          <a:noFill/>
          <a:ln/>
        </p:spPr>
        <p:txBody>
          <a:bodyPr wrap="none" lIns="0" tIns="0" rIns="0" bIns="0" rtlCol="0" anchor="t"/>
          <a:lstStyle/>
          <a:p>
            <a:pPr indent="0" marL="0">
              <a:lnSpc>
                <a:spcPts val="3550"/>
              </a:lnSpc>
              <a:buNone/>
            </a:pPr>
            <a:r>
              <a:rPr lang="en-US" sz="2200" dirty="0">
                <a:solidFill>
                  <a:srgbClr val="2A2742"/>
                </a:solidFill>
                <a:latin typeface="Arimo" pitchFamily="34" charset="0"/>
                <a:ea typeface="Arimo" pitchFamily="34" charset="-122"/>
                <a:cs typeface="Arimo" pitchFamily="34" charset="-120"/>
              </a:rPr>
              <a:t>Understand the advantages and disadvantages. Implement best practices.</a:t>
            </a:r>
            <a:endParaRPr lang="en-US" sz="2200" dirty="0"/>
          </a:p>
        </p:txBody>
      </p:sp>
      <p:sp>
        <p:nvSpPr>
          <p:cNvPr id="6" name="Text 3"/>
          <p:cNvSpPr/>
          <p:nvPr/>
        </p:nvSpPr>
        <p:spPr>
          <a:xfrm>
            <a:off x="793790" y="6584037"/>
            <a:ext cx="13042821" cy="362903"/>
          </a:xfrm>
          <a:prstGeom prst="rect">
            <a:avLst/>
          </a:prstGeom>
          <a:noFill/>
          <a:ln/>
        </p:spPr>
        <p:txBody>
          <a:bodyPr wrap="non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Q&amp;A: Open the floor for questions.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337197"/>
            <a:ext cx="7556421" cy="2126337"/>
          </a:xfrm>
          <a:prstGeom prst="rect">
            <a:avLst/>
          </a:prstGeom>
          <a:noFill/>
          <a:ln/>
        </p:spPr>
        <p:txBody>
          <a:bodyPr wrap="square" lIns="0" tIns="0" rIns="0" bIns="0" rtlCol="0" anchor="t"/>
          <a:lstStyle/>
          <a:p>
            <a:pPr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Demystifying Waterfall: A Practical Guide for Project Success</a:t>
            </a:r>
            <a:endParaRPr lang="en-US" sz="4450" dirty="0"/>
          </a:p>
        </p:txBody>
      </p:sp>
      <p:sp>
        <p:nvSpPr>
          <p:cNvPr id="4" name="Text 1"/>
          <p:cNvSpPr/>
          <p:nvPr/>
        </p:nvSpPr>
        <p:spPr>
          <a:xfrm>
            <a:off x="793790" y="4803696"/>
            <a:ext cx="7556421" cy="1088708"/>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This presentation provides a practical guide to the Waterfall methodology, offering actionable insights and real-world examples. Learn how to keep your projects on track and within budget using this structured approach.</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668893"/>
            <a:ext cx="9546788" cy="708779"/>
          </a:xfrm>
          <a:prstGeom prst="rect">
            <a:avLst/>
          </a:prstGeom>
          <a:noFill/>
          <a:ln/>
        </p:spPr>
        <p:txBody>
          <a:bodyPr wrap="none" lIns="0" tIns="0" rIns="0" bIns="0" rtlCol="0" anchor="t"/>
          <a:lstStyle/>
          <a:p>
            <a:pPr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What is the Waterfall Methodology?</a:t>
            </a:r>
            <a:endParaRPr lang="en-US" sz="4450" dirty="0"/>
          </a:p>
        </p:txBody>
      </p:sp>
      <p:sp>
        <p:nvSpPr>
          <p:cNvPr id="3" name="Text 1"/>
          <p:cNvSpPr/>
          <p:nvPr/>
        </p:nvSpPr>
        <p:spPr>
          <a:xfrm>
            <a:off x="793790" y="1944648"/>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Definition</a:t>
            </a:r>
            <a:endParaRPr lang="en-US" sz="2200" dirty="0"/>
          </a:p>
        </p:txBody>
      </p:sp>
      <p:sp>
        <p:nvSpPr>
          <p:cNvPr id="4" name="Text 2"/>
          <p:cNvSpPr/>
          <p:nvPr/>
        </p:nvSpPr>
        <p:spPr>
          <a:xfrm>
            <a:off x="793790" y="2525792"/>
            <a:ext cx="6244709" cy="1088708"/>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The Waterfall methodology is a sequential, linear approach to project management, where each phase must be completed before the next one begins.</a:t>
            </a:r>
            <a:endParaRPr lang="en-US" sz="1750" dirty="0"/>
          </a:p>
        </p:txBody>
      </p:sp>
      <p:sp>
        <p:nvSpPr>
          <p:cNvPr id="5" name="Text 3"/>
          <p:cNvSpPr/>
          <p:nvPr/>
        </p:nvSpPr>
        <p:spPr>
          <a:xfrm>
            <a:off x="7599521" y="1944648"/>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Key Characteristics</a:t>
            </a:r>
            <a:endParaRPr lang="en-US" sz="2200" dirty="0"/>
          </a:p>
        </p:txBody>
      </p:sp>
      <p:sp>
        <p:nvSpPr>
          <p:cNvPr id="6" name="Text 4"/>
          <p:cNvSpPr/>
          <p:nvPr/>
        </p:nvSpPr>
        <p:spPr>
          <a:xfrm>
            <a:off x="7599521" y="2525792"/>
            <a:ext cx="6244709" cy="1088708"/>
          </a:xfrm>
          <a:prstGeom prst="rect">
            <a:avLst/>
          </a:prstGeom>
          <a:noFill/>
          <a:ln/>
        </p:spPr>
        <p:txBody>
          <a:bodyPr wrap="square" lIns="0" tIns="0" rIns="0" bIns="0" rtlCol="0" anchor="t"/>
          <a:lstStyle/>
          <a:p>
            <a:pPr marL="342900" indent="-342900">
              <a:lnSpc>
                <a:spcPts val="2850"/>
              </a:lnSpc>
              <a:buSzPct val="100000"/>
              <a:buChar char="•"/>
            </a:pPr>
            <a:r>
              <a:rPr lang="en-US" sz="1750" b="1" dirty="0">
                <a:solidFill>
                  <a:srgbClr val="2A2742"/>
                </a:solidFill>
                <a:latin typeface="Arimo" pitchFamily="34" charset="0"/>
                <a:ea typeface="Arimo" pitchFamily="34" charset="-122"/>
                <a:cs typeface="Arimo" pitchFamily="34" charset="-120"/>
              </a:rPr>
              <a:t>Sequential Phases:</a:t>
            </a:r>
            <a:pPr indent="0" marL="0">
              <a:lnSpc>
                <a:spcPts val="2850"/>
              </a:lnSpc>
              <a:buNone/>
            </a:pPr>
            <a:r>
              <a:rPr lang="en-US" sz="1750" dirty="0">
                <a:solidFill>
                  <a:srgbClr val="2A2742"/>
                </a:solidFill>
                <a:latin typeface="Arimo" pitchFamily="34" charset="0"/>
                <a:ea typeface="Arimo" pitchFamily="34" charset="-122"/>
                <a:cs typeface="Arimo" pitchFamily="34" charset="-120"/>
              </a:rPr>
              <a:t> A rigid structure where each phase (requirements, design, implementation, testing, deployment, maintenance) is completed in order.</a:t>
            </a:r>
            <a:endParaRPr lang="en-US" sz="1750" dirty="0"/>
          </a:p>
        </p:txBody>
      </p:sp>
      <p:sp>
        <p:nvSpPr>
          <p:cNvPr id="7" name="Text 5"/>
          <p:cNvSpPr/>
          <p:nvPr/>
        </p:nvSpPr>
        <p:spPr>
          <a:xfrm>
            <a:off x="7599521" y="3693795"/>
            <a:ext cx="6244709" cy="1088708"/>
          </a:xfrm>
          <a:prstGeom prst="rect">
            <a:avLst/>
          </a:prstGeom>
          <a:noFill/>
          <a:ln/>
        </p:spPr>
        <p:txBody>
          <a:bodyPr wrap="square" lIns="0" tIns="0" rIns="0" bIns="0" rtlCol="0" anchor="t"/>
          <a:lstStyle/>
          <a:p>
            <a:pPr marL="342900" indent="-342900">
              <a:lnSpc>
                <a:spcPts val="2850"/>
              </a:lnSpc>
              <a:buSzPct val="100000"/>
              <a:buChar char="•"/>
            </a:pPr>
            <a:r>
              <a:rPr lang="en-US" sz="1750" b="1" dirty="0">
                <a:solidFill>
                  <a:srgbClr val="2A2742"/>
                </a:solidFill>
                <a:latin typeface="Arimo" pitchFamily="34" charset="0"/>
                <a:ea typeface="Arimo" pitchFamily="34" charset="-122"/>
                <a:cs typeface="Arimo" pitchFamily="34" charset="-120"/>
              </a:rPr>
              <a:t>Phase Completion:</a:t>
            </a:r>
            <a:pPr indent="0" marL="0">
              <a:lnSpc>
                <a:spcPts val="2850"/>
              </a:lnSpc>
              <a:buNone/>
            </a:pPr>
            <a:r>
              <a:rPr lang="en-US" sz="1750" dirty="0">
                <a:solidFill>
                  <a:srgbClr val="2A2742"/>
                </a:solidFill>
                <a:latin typeface="Arimo" pitchFamily="34" charset="0"/>
                <a:ea typeface="Arimo" pitchFamily="34" charset="-122"/>
                <a:cs typeface="Arimo" pitchFamily="34" charset="-120"/>
              </a:rPr>
              <a:t> Each phase is fully completed and reviewed before moving on to the next, with formal sign-off processes.</a:t>
            </a:r>
            <a:endParaRPr lang="en-US" sz="1750" dirty="0"/>
          </a:p>
        </p:txBody>
      </p:sp>
      <p:sp>
        <p:nvSpPr>
          <p:cNvPr id="8" name="Text 6"/>
          <p:cNvSpPr/>
          <p:nvPr/>
        </p:nvSpPr>
        <p:spPr>
          <a:xfrm>
            <a:off x="7599521" y="4861798"/>
            <a:ext cx="6244709" cy="1451610"/>
          </a:xfrm>
          <a:prstGeom prst="rect">
            <a:avLst/>
          </a:prstGeom>
          <a:noFill/>
          <a:ln/>
        </p:spPr>
        <p:txBody>
          <a:bodyPr wrap="square" lIns="0" tIns="0" rIns="0" bIns="0" rtlCol="0" anchor="t"/>
          <a:lstStyle/>
          <a:p>
            <a:pPr marL="342900" indent="-342900">
              <a:lnSpc>
                <a:spcPts val="2850"/>
              </a:lnSpc>
              <a:buSzPct val="100000"/>
              <a:buChar char="•"/>
            </a:pPr>
            <a:r>
              <a:rPr lang="en-US" sz="1750" b="1" dirty="0">
                <a:solidFill>
                  <a:srgbClr val="2A2742"/>
                </a:solidFill>
                <a:latin typeface="Arimo" pitchFamily="34" charset="0"/>
                <a:ea typeface="Arimo" pitchFamily="34" charset="-122"/>
                <a:cs typeface="Arimo" pitchFamily="34" charset="-120"/>
              </a:rPr>
              <a:t>Emphasis on Planning:</a:t>
            </a:r>
            <a:pPr indent="0" marL="0">
              <a:lnSpc>
                <a:spcPts val="2850"/>
              </a:lnSpc>
              <a:buNone/>
            </a:pPr>
            <a:r>
              <a:rPr lang="en-US" sz="1750" dirty="0">
                <a:solidFill>
                  <a:srgbClr val="2A2742"/>
                </a:solidFill>
                <a:latin typeface="Arimo" pitchFamily="34" charset="0"/>
                <a:ea typeface="Arimo" pitchFamily="34" charset="-122"/>
                <a:cs typeface="Arimo" pitchFamily="34" charset="-120"/>
              </a:rPr>
              <a:t> Heavy emphasis is placed on detailed planning and documentation upfront, aiming to define requirements and scope comprehensively from the outset.</a:t>
            </a:r>
            <a:endParaRPr lang="en-US" sz="1750" dirty="0"/>
          </a:p>
        </p:txBody>
      </p:sp>
      <p:sp>
        <p:nvSpPr>
          <p:cNvPr id="9" name="Text 7"/>
          <p:cNvSpPr/>
          <p:nvPr/>
        </p:nvSpPr>
        <p:spPr>
          <a:xfrm>
            <a:off x="7599521" y="6392704"/>
            <a:ext cx="6244709" cy="1088708"/>
          </a:xfrm>
          <a:prstGeom prst="rect">
            <a:avLst/>
          </a:prstGeom>
          <a:noFill/>
          <a:ln/>
        </p:spPr>
        <p:txBody>
          <a:bodyPr wrap="square" lIns="0" tIns="0" rIns="0" bIns="0" rtlCol="0" anchor="t"/>
          <a:lstStyle/>
          <a:p>
            <a:pPr marL="342900" indent="-342900">
              <a:lnSpc>
                <a:spcPts val="2850"/>
              </a:lnSpc>
              <a:buSzPct val="100000"/>
              <a:buChar char="•"/>
            </a:pPr>
            <a:r>
              <a:rPr lang="en-US" sz="1750" b="1" dirty="0">
                <a:solidFill>
                  <a:srgbClr val="2A2742"/>
                </a:solidFill>
                <a:latin typeface="Arimo" pitchFamily="34" charset="0"/>
                <a:ea typeface="Arimo" pitchFamily="34" charset="-122"/>
                <a:cs typeface="Arimo" pitchFamily="34" charset="-120"/>
              </a:rPr>
              <a:t>Limited Iteration:</a:t>
            </a:r>
            <a:pPr indent="0" marL="0">
              <a:lnSpc>
                <a:spcPts val="2850"/>
              </a:lnSpc>
              <a:buNone/>
            </a:pPr>
            <a:r>
              <a:rPr lang="en-US" sz="1750" dirty="0">
                <a:solidFill>
                  <a:srgbClr val="2A2742"/>
                </a:solidFill>
                <a:latin typeface="Arimo" pitchFamily="34" charset="0"/>
                <a:ea typeface="Arimo" pitchFamily="34" charset="-122"/>
                <a:cs typeface="Arimo" pitchFamily="34" charset="-120"/>
              </a:rPr>
              <a:t> Minimal or no iteration between phases; changes are costly and difficult to implement once a phase is completed.</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037273"/>
            <a:ext cx="7278886" cy="708779"/>
          </a:xfrm>
          <a:prstGeom prst="rect">
            <a:avLst/>
          </a:prstGeom>
          <a:noFill/>
          <a:ln/>
        </p:spPr>
        <p:txBody>
          <a:bodyPr wrap="none" lIns="0" tIns="0" rIns="0" bIns="0" rtlCol="0" anchor="t"/>
          <a:lstStyle/>
          <a:p>
            <a:pPr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The Six Phases of Waterfall</a:t>
            </a:r>
            <a:endParaRPr lang="en-US" sz="4450" dirty="0"/>
          </a:p>
        </p:txBody>
      </p:sp>
      <p:pic>
        <p:nvPicPr>
          <p:cNvPr id="3" name="Image 0" descr="preencoded.png">    </p:cNvPr>
          <p:cNvPicPr>
            <a:picLocks noChangeAspect="1"/>
          </p:cNvPicPr>
          <p:nvPr/>
        </p:nvPicPr>
        <p:blipFill>
          <a:blip r:embed="rId1"/>
          <a:stretch>
            <a:fillRect/>
          </a:stretch>
        </p:blipFill>
        <p:spPr>
          <a:xfrm>
            <a:off x="793790" y="2341364"/>
            <a:ext cx="3978116" cy="2721769"/>
          </a:xfrm>
          <a:prstGeom prst="rect">
            <a:avLst/>
          </a:prstGeom>
        </p:spPr>
      </p:pic>
      <p:sp>
        <p:nvSpPr>
          <p:cNvPr id="4" name="Text 1"/>
          <p:cNvSpPr/>
          <p:nvPr/>
        </p:nvSpPr>
        <p:spPr>
          <a:xfrm>
            <a:off x="793790" y="5318284"/>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Requirements</a:t>
            </a:r>
            <a:endParaRPr lang="en-US" sz="2200" dirty="0"/>
          </a:p>
        </p:txBody>
      </p:sp>
      <p:sp>
        <p:nvSpPr>
          <p:cNvPr id="5" name="Text 2"/>
          <p:cNvSpPr/>
          <p:nvPr/>
        </p:nvSpPr>
        <p:spPr>
          <a:xfrm>
            <a:off x="793790" y="5899428"/>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Defining project goals. Gathering detailed requirements from stakeholders.</a:t>
            </a:r>
            <a:endParaRPr lang="en-US" sz="1750" dirty="0"/>
          </a:p>
        </p:txBody>
      </p:sp>
      <p:pic>
        <p:nvPicPr>
          <p:cNvPr id="6" name="Image 1" descr="preencoded.png">    </p:cNvPr>
          <p:cNvPicPr>
            <a:picLocks noChangeAspect="1"/>
          </p:cNvPicPr>
          <p:nvPr/>
        </p:nvPicPr>
        <p:blipFill>
          <a:blip r:embed="rId2"/>
          <a:stretch>
            <a:fillRect/>
          </a:stretch>
        </p:blipFill>
        <p:spPr>
          <a:xfrm>
            <a:off x="5332928" y="2341364"/>
            <a:ext cx="3978116" cy="2721769"/>
          </a:xfrm>
          <a:prstGeom prst="rect">
            <a:avLst/>
          </a:prstGeom>
        </p:spPr>
      </p:pic>
      <p:sp>
        <p:nvSpPr>
          <p:cNvPr id="7" name="Text 3"/>
          <p:cNvSpPr/>
          <p:nvPr/>
        </p:nvSpPr>
        <p:spPr>
          <a:xfrm>
            <a:off x="5332928" y="5318284"/>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Design</a:t>
            </a:r>
            <a:endParaRPr lang="en-US" sz="2200" dirty="0"/>
          </a:p>
        </p:txBody>
      </p:sp>
      <p:sp>
        <p:nvSpPr>
          <p:cNvPr id="8" name="Text 4"/>
          <p:cNvSpPr/>
          <p:nvPr/>
        </p:nvSpPr>
        <p:spPr>
          <a:xfrm>
            <a:off x="5332928" y="5899428"/>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Creating the system architecture and specifications. Developing design documents.</a:t>
            </a:r>
            <a:endParaRPr lang="en-US" sz="1750" dirty="0"/>
          </a:p>
        </p:txBody>
      </p:sp>
      <p:pic>
        <p:nvPicPr>
          <p:cNvPr id="9" name="Image 2" descr="preencoded.png">    </p:cNvPr>
          <p:cNvPicPr>
            <a:picLocks noChangeAspect="1"/>
          </p:cNvPicPr>
          <p:nvPr/>
        </p:nvPicPr>
        <p:blipFill>
          <a:blip r:embed="rId3"/>
          <a:stretch>
            <a:fillRect/>
          </a:stretch>
        </p:blipFill>
        <p:spPr>
          <a:xfrm>
            <a:off x="9872067" y="2341364"/>
            <a:ext cx="3978116" cy="2721769"/>
          </a:xfrm>
          <a:prstGeom prst="rect">
            <a:avLst/>
          </a:prstGeom>
        </p:spPr>
      </p:pic>
      <p:sp>
        <p:nvSpPr>
          <p:cNvPr id="10" name="Text 5"/>
          <p:cNvSpPr/>
          <p:nvPr/>
        </p:nvSpPr>
        <p:spPr>
          <a:xfrm>
            <a:off x="9872067" y="5318284"/>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Implementation</a:t>
            </a:r>
            <a:endParaRPr lang="en-US" sz="2200" dirty="0"/>
          </a:p>
        </p:txBody>
      </p:sp>
      <p:sp>
        <p:nvSpPr>
          <p:cNvPr id="11" name="Text 6"/>
          <p:cNvSpPr/>
          <p:nvPr/>
        </p:nvSpPr>
        <p:spPr>
          <a:xfrm>
            <a:off x="9872067" y="5899428"/>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Building and integrating the system components. Closely following design specifications.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528530"/>
            <a:ext cx="7400211" cy="708779"/>
          </a:xfrm>
          <a:prstGeom prst="rect">
            <a:avLst/>
          </a:prstGeom>
          <a:noFill/>
          <a:ln/>
        </p:spPr>
        <p:txBody>
          <a:bodyPr wrap="none" lIns="0" tIns="0" rIns="0" bIns="0" rtlCol="0" anchor="t"/>
          <a:lstStyle/>
          <a:p>
            <a:pPr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Waterfall Phases Continued</a:t>
            </a:r>
            <a:endParaRPr lang="en-US" sz="4450" dirty="0"/>
          </a:p>
        </p:txBody>
      </p:sp>
      <p:pic>
        <p:nvPicPr>
          <p:cNvPr id="3" name="Image 0" descr="preencoded.png">    </p:cNvPr>
          <p:cNvPicPr>
            <a:picLocks noChangeAspect="1"/>
          </p:cNvPicPr>
          <p:nvPr/>
        </p:nvPicPr>
        <p:blipFill>
          <a:blip r:embed="rId1"/>
          <a:stretch>
            <a:fillRect/>
          </a:stretch>
        </p:blipFill>
        <p:spPr>
          <a:xfrm>
            <a:off x="793790" y="3690938"/>
            <a:ext cx="566976" cy="566976"/>
          </a:xfrm>
          <a:prstGeom prst="rect">
            <a:avLst/>
          </a:prstGeom>
        </p:spPr>
      </p:pic>
      <p:sp>
        <p:nvSpPr>
          <p:cNvPr id="4" name="Text 1"/>
          <p:cNvSpPr/>
          <p:nvPr/>
        </p:nvSpPr>
        <p:spPr>
          <a:xfrm>
            <a:off x="793790" y="448472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Testing</a:t>
            </a:r>
            <a:endParaRPr lang="en-US" sz="2200" dirty="0"/>
          </a:p>
        </p:txBody>
      </p:sp>
      <p:sp>
        <p:nvSpPr>
          <p:cNvPr id="5" name="Text 2"/>
          <p:cNvSpPr/>
          <p:nvPr/>
        </p:nvSpPr>
        <p:spPr>
          <a:xfrm>
            <a:off x="793790" y="4975146"/>
            <a:ext cx="4120753" cy="725805"/>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Ensuring the system meets specified requirements and functions as expected.</a:t>
            </a:r>
            <a:endParaRPr lang="en-US" sz="1750" dirty="0"/>
          </a:p>
        </p:txBody>
      </p:sp>
      <p:pic>
        <p:nvPicPr>
          <p:cNvPr id="6" name="Image 1" descr="preencoded.png">    </p:cNvPr>
          <p:cNvPicPr>
            <a:picLocks noChangeAspect="1"/>
          </p:cNvPicPr>
          <p:nvPr/>
        </p:nvPicPr>
        <p:blipFill>
          <a:blip r:embed="rId2"/>
          <a:stretch>
            <a:fillRect/>
          </a:stretch>
        </p:blipFill>
        <p:spPr>
          <a:xfrm>
            <a:off x="5254704" y="3690938"/>
            <a:ext cx="566976" cy="566976"/>
          </a:xfrm>
          <a:prstGeom prst="rect">
            <a:avLst/>
          </a:prstGeom>
        </p:spPr>
      </p:pic>
      <p:sp>
        <p:nvSpPr>
          <p:cNvPr id="7" name="Text 3"/>
          <p:cNvSpPr/>
          <p:nvPr/>
        </p:nvSpPr>
        <p:spPr>
          <a:xfrm>
            <a:off x="5254704" y="448472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Deployment</a:t>
            </a:r>
            <a:endParaRPr lang="en-US" sz="2200" dirty="0"/>
          </a:p>
        </p:txBody>
      </p:sp>
      <p:sp>
        <p:nvSpPr>
          <p:cNvPr id="8" name="Text 4"/>
          <p:cNvSpPr/>
          <p:nvPr/>
        </p:nvSpPr>
        <p:spPr>
          <a:xfrm>
            <a:off x="5254704" y="4975146"/>
            <a:ext cx="4120872" cy="725805"/>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Making the system available to end-users in its intended environment.</a:t>
            </a:r>
            <a:endParaRPr lang="en-US" sz="1750" dirty="0"/>
          </a:p>
        </p:txBody>
      </p:sp>
      <p:pic>
        <p:nvPicPr>
          <p:cNvPr id="9" name="Image 2" descr="preencoded.png">    </p:cNvPr>
          <p:cNvPicPr>
            <a:picLocks noChangeAspect="1"/>
          </p:cNvPicPr>
          <p:nvPr/>
        </p:nvPicPr>
        <p:blipFill>
          <a:blip r:embed="rId3"/>
          <a:stretch>
            <a:fillRect/>
          </a:stretch>
        </p:blipFill>
        <p:spPr>
          <a:xfrm>
            <a:off x="9715738" y="3690938"/>
            <a:ext cx="566976" cy="566976"/>
          </a:xfrm>
          <a:prstGeom prst="rect">
            <a:avLst/>
          </a:prstGeom>
        </p:spPr>
      </p:pic>
      <p:sp>
        <p:nvSpPr>
          <p:cNvPr id="10" name="Text 5"/>
          <p:cNvSpPr/>
          <p:nvPr/>
        </p:nvSpPr>
        <p:spPr>
          <a:xfrm>
            <a:off x="9715738" y="448472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Maintenance</a:t>
            </a:r>
            <a:endParaRPr lang="en-US" sz="2200" dirty="0"/>
          </a:p>
        </p:txBody>
      </p:sp>
      <p:sp>
        <p:nvSpPr>
          <p:cNvPr id="11" name="Text 6"/>
          <p:cNvSpPr/>
          <p:nvPr/>
        </p:nvSpPr>
        <p:spPr>
          <a:xfrm>
            <a:off x="9715738" y="4975146"/>
            <a:ext cx="4120753" cy="725805"/>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Providing ongoing support, bug fixes, and updates to the deployed system.</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60690" y="597694"/>
            <a:ext cx="5744766" cy="679252"/>
          </a:xfrm>
          <a:prstGeom prst="rect">
            <a:avLst/>
          </a:prstGeom>
          <a:noFill/>
          <a:ln/>
        </p:spPr>
        <p:txBody>
          <a:bodyPr wrap="none" lIns="0" tIns="0" rIns="0" bIns="0" rtlCol="0" anchor="t"/>
          <a:lstStyle/>
          <a:p>
            <a:pPr indent="0" marL="0">
              <a:lnSpc>
                <a:spcPts val="5300"/>
              </a:lnSpc>
              <a:buNone/>
            </a:pPr>
            <a:r>
              <a:rPr lang="en-US" sz="4250" b="1" dirty="0">
                <a:solidFill>
                  <a:srgbClr val="231971"/>
                </a:solidFill>
                <a:latin typeface="Outfit Extra Bold" pitchFamily="34" charset="0"/>
                <a:ea typeface="Outfit Extra Bold" pitchFamily="34" charset="-122"/>
                <a:cs typeface="Outfit Extra Bold" pitchFamily="34" charset="-120"/>
              </a:rPr>
              <a:t>Final Waterfall Phases</a:t>
            </a:r>
            <a:endParaRPr lang="en-US" sz="4250" dirty="0"/>
          </a:p>
        </p:txBody>
      </p:sp>
      <p:pic>
        <p:nvPicPr>
          <p:cNvPr id="3" name="Image 0" descr="preencoded.png">    </p:cNvPr>
          <p:cNvPicPr>
            <a:picLocks noChangeAspect="1"/>
          </p:cNvPicPr>
          <p:nvPr/>
        </p:nvPicPr>
        <p:blipFill>
          <a:blip r:embed="rId1"/>
          <a:stretch>
            <a:fillRect/>
          </a:stretch>
        </p:blipFill>
        <p:spPr>
          <a:xfrm>
            <a:off x="760690" y="1847374"/>
            <a:ext cx="6027063" cy="4123730"/>
          </a:xfrm>
          <a:prstGeom prst="rect">
            <a:avLst/>
          </a:prstGeom>
        </p:spPr>
      </p:pic>
      <p:sp>
        <p:nvSpPr>
          <p:cNvPr id="4" name="Text 1"/>
          <p:cNvSpPr/>
          <p:nvPr/>
        </p:nvSpPr>
        <p:spPr>
          <a:xfrm>
            <a:off x="760690" y="6215539"/>
            <a:ext cx="2717006" cy="339566"/>
          </a:xfrm>
          <a:prstGeom prst="rect">
            <a:avLst/>
          </a:prstGeom>
          <a:noFill/>
          <a:ln/>
        </p:spPr>
        <p:txBody>
          <a:bodyPr wrap="none" lIns="0" tIns="0" rIns="0" bIns="0" rtlCol="0" anchor="t"/>
          <a:lstStyle/>
          <a:p>
            <a:pPr indent="0" marL="0">
              <a:lnSpc>
                <a:spcPts val="2650"/>
              </a:lnSpc>
              <a:buNone/>
            </a:pPr>
            <a:r>
              <a:rPr lang="en-US" sz="2100" b="1" dirty="0">
                <a:solidFill>
                  <a:srgbClr val="231971"/>
                </a:solidFill>
                <a:latin typeface="Outfit Extra Bold" pitchFamily="34" charset="0"/>
                <a:ea typeface="Outfit Extra Bold" pitchFamily="34" charset="-122"/>
                <a:cs typeface="Outfit Extra Bold" pitchFamily="34" charset="-120"/>
              </a:rPr>
              <a:t>Deployment</a:t>
            </a:r>
            <a:endParaRPr lang="en-US" sz="2100" dirty="0"/>
          </a:p>
        </p:txBody>
      </p:sp>
      <p:sp>
        <p:nvSpPr>
          <p:cNvPr id="5" name="Text 2"/>
          <p:cNvSpPr/>
          <p:nvPr/>
        </p:nvSpPr>
        <p:spPr>
          <a:xfrm>
            <a:off x="760690" y="6772394"/>
            <a:ext cx="6289358" cy="695563"/>
          </a:xfrm>
          <a:prstGeom prst="rect">
            <a:avLst/>
          </a:prstGeom>
          <a:noFill/>
          <a:ln/>
        </p:spPr>
        <p:txBody>
          <a:bodyPr wrap="square" lIns="0" tIns="0" rIns="0" bIns="0" rtlCol="0" anchor="t"/>
          <a:lstStyle/>
          <a:p>
            <a:pPr indent="0" marL="0">
              <a:lnSpc>
                <a:spcPts val="2700"/>
              </a:lnSpc>
              <a:buNone/>
            </a:pPr>
            <a:r>
              <a:rPr lang="en-US" sz="1700" dirty="0">
                <a:solidFill>
                  <a:srgbClr val="2A2742"/>
                </a:solidFill>
                <a:latin typeface="Arimo" pitchFamily="34" charset="0"/>
                <a:ea typeface="Arimo" pitchFamily="34" charset="-122"/>
                <a:cs typeface="Arimo" pitchFamily="34" charset="-120"/>
              </a:rPr>
              <a:t>Releasing the system to users. Installing and configuring settings.</a:t>
            </a:r>
            <a:endParaRPr lang="en-US" sz="1700" dirty="0"/>
          </a:p>
        </p:txBody>
      </p:sp>
      <p:pic>
        <p:nvPicPr>
          <p:cNvPr id="6" name="Image 1" descr="preencoded.png">    </p:cNvPr>
          <p:cNvPicPr>
            <a:picLocks noChangeAspect="1"/>
          </p:cNvPicPr>
          <p:nvPr/>
        </p:nvPicPr>
        <p:blipFill>
          <a:blip r:embed="rId2"/>
          <a:stretch>
            <a:fillRect/>
          </a:stretch>
        </p:blipFill>
        <p:spPr>
          <a:xfrm>
            <a:off x="7587972" y="1847374"/>
            <a:ext cx="6027063" cy="4123730"/>
          </a:xfrm>
          <a:prstGeom prst="rect">
            <a:avLst/>
          </a:prstGeom>
        </p:spPr>
      </p:pic>
      <p:sp>
        <p:nvSpPr>
          <p:cNvPr id="7" name="Text 3"/>
          <p:cNvSpPr/>
          <p:nvPr/>
        </p:nvSpPr>
        <p:spPr>
          <a:xfrm>
            <a:off x="7587972" y="6215539"/>
            <a:ext cx="2717006" cy="339566"/>
          </a:xfrm>
          <a:prstGeom prst="rect">
            <a:avLst/>
          </a:prstGeom>
          <a:noFill/>
          <a:ln/>
        </p:spPr>
        <p:txBody>
          <a:bodyPr wrap="none" lIns="0" tIns="0" rIns="0" bIns="0" rtlCol="0" anchor="t"/>
          <a:lstStyle/>
          <a:p>
            <a:pPr indent="0" marL="0">
              <a:lnSpc>
                <a:spcPts val="2650"/>
              </a:lnSpc>
              <a:buNone/>
            </a:pPr>
            <a:r>
              <a:rPr lang="en-US" sz="2100" b="1" dirty="0">
                <a:solidFill>
                  <a:srgbClr val="231971"/>
                </a:solidFill>
                <a:latin typeface="Outfit Extra Bold" pitchFamily="34" charset="0"/>
                <a:ea typeface="Outfit Extra Bold" pitchFamily="34" charset="-122"/>
                <a:cs typeface="Outfit Extra Bold" pitchFamily="34" charset="-120"/>
              </a:rPr>
              <a:t>Maintenance</a:t>
            </a:r>
            <a:endParaRPr lang="en-US" sz="2100" dirty="0"/>
          </a:p>
        </p:txBody>
      </p:sp>
      <p:sp>
        <p:nvSpPr>
          <p:cNvPr id="8" name="Text 4"/>
          <p:cNvSpPr/>
          <p:nvPr/>
        </p:nvSpPr>
        <p:spPr>
          <a:xfrm>
            <a:off x="7587972" y="6772394"/>
            <a:ext cx="6289358" cy="695563"/>
          </a:xfrm>
          <a:prstGeom prst="rect">
            <a:avLst/>
          </a:prstGeom>
          <a:noFill/>
          <a:ln/>
        </p:spPr>
        <p:txBody>
          <a:bodyPr wrap="square" lIns="0" tIns="0" rIns="0" bIns="0" rtlCol="0" anchor="t"/>
          <a:lstStyle/>
          <a:p>
            <a:pPr indent="0" marL="0">
              <a:lnSpc>
                <a:spcPts val="2700"/>
              </a:lnSpc>
              <a:buNone/>
            </a:pPr>
            <a:r>
              <a:rPr lang="en-US" sz="1700" dirty="0">
                <a:solidFill>
                  <a:srgbClr val="2A2742"/>
                </a:solidFill>
                <a:latin typeface="Arimo" pitchFamily="34" charset="0"/>
                <a:ea typeface="Arimo" pitchFamily="34" charset="-122"/>
                <a:cs typeface="Arimo" pitchFamily="34" charset="-120"/>
              </a:rPr>
              <a:t>Ongoing support and updates. Fixing defects and providing user support.</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84835" y="784622"/>
            <a:ext cx="11407021" cy="522208"/>
          </a:xfrm>
          <a:prstGeom prst="rect">
            <a:avLst/>
          </a:prstGeom>
          <a:noFill/>
          <a:ln/>
        </p:spPr>
        <p:txBody>
          <a:bodyPr wrap="none" lIns="0" tIns="0" rIns="0" bIns="0" rtlCol="0" anchor="t"/>
          <a:lstStyle/>
          <a:p>
            <a:pPr indent="0" marL="0">
              <a:lnSpc>
                <a:spcPts val="4100"/>
              </a:lnSpc>
              <a:buNone/>
            </a:pPr>
            <a:r>
              <a:rPr lang="en-US" sz="3250" b="1" dirty="0">
                <a:solidFill>
                  <a:srgbClr val="231971"/>
                </a:solidFill>
                <a:latin typeface="Outfit Extra Bold" pitchFamily="34" charset="0"/>
                <a:ea typeface="Outfit Extra Bold" pitchFamily="34" charset="-122"/>
                <a:cs typeface="Outfit Extra Bold" pitchFamily="34" charset="-120"/>
              </a:rPr>
              <a:t>Real-World Case Study: XYZ Bank's Online Banking System</a:t>
            </a:r>
            <a:endParaRPr lang="en-US" sz="3250" dirty="0"/>
          </a:p>
        </p:txBody>
      </p:sp>
      <p:sp>
        <p:nvSpPr>
          <p:cNvPr id="3" name="Shape 1"/>
          <p:cNvSpPr/>
          <p:nvPr/>
        </p:nvSpPr>
        <p:spPr>
          <a:xfrm>
            <a:off x="584835" y="4676537"/>
            <a:ext cx="13460730" cy="22860"/>
          </a:xfrm>
          <a:prstGeom prst="roundRect">
            <a:avLst>
              <a:gd name="adj" fmla="val 307013"/>
            </a:avLst>
          </a:prstGeom>
          <a:solidFill>
            <a:srgbClr val="BDB8DF"/>
          </a:solidFill>
          <a:ln/>
        </p:spPr>
      </p:sp>
      <p:sp>
        <p:nvSpPr>
          <p:cNvPr id="4" name="Shape 2"/>
          <p:cNvSpPr/>
          <p:nvPr/>
        </p:nvSpPr>
        <p:spPr>
          <a:xfrm>
            <a:off x="2761059" y="4091761"/>
            <a:ext cx="22860" cy="584835"/>
          </a:xfrm>
          <a:prstGeom prst="roundRect">
            <a:avLst>
              <a:gd name="adj" fmla="val 307013"/>
            </a:avLst>
          </a:prstGeom>
          <a:solidFill>
            <a:srgbClr val="BDB8DF"/>
          </a:solidFill>
          <a:ln/>
        </p:spPr>
      </p:sp>
      <p:sp>
        <p:nvSpPr>
          <p:cNvPr id="5" name="Shape 3"/>
          <p:cNvSpPr/>
          <p:nvPr/>
        </p:nvSpPr>
        <p:spPr>
          <a:xfrm>
            <a:off x="2584609" y="4488597"/>
            <a:ext cx="375880" cy="375880"/>
          </a:xfrm>
          <a:prstGeom prst="roundRect">
            <a:avLst>
              <a:gd name="adj" fmla="val 18672"/>
            </a:avLst>
          </a:prstGeom>
          <a:solidFill>
            <a:srgbClr val="E9E6FA"/>
          </a:solidFill>
          <a:ln w="7620">
            <a:solidFill>
              <a:srgbClr val="BDB8DF"/>
            </a:solidFill>
            <a:prstDash val="solid"/>
          </a:ln>
        </p:spPr>
      </p:sp>
      <p:sp>
        <p:nvSpPr>
          <p:cNvPr id="6" name="Text 4"/>
          <p:cNvSpPr/>
          <p:nvPr/>
        </p:nvSpPr>
        <p:spPr>
          <a:xfrm>
            <a:off x="2723674" y="4551224"/>
            <a:ext cx="97750" cy="250627"/>
          </a:xfrm>
          <a:prstGeom prst="rect">
            <a:avLst/>
          </a:prstGeom>
          <a:noFill/>
          <a:ln/>
        </p:spPr>
        <p:txBody>
          <a:bodyPr wrap="none" lIns="0" tIns="0" rIns="0" bIns="0" rtlCol="0" anchor="t"/>
          <a:lstStyle/>
          <a:p>
            <a:pPr algn="ctr" indent="0" marL="0">
              <a:lnSpc>
                <a:spcPts val="1950"/>
              </a:lnSpc>
              <a:buNone/>
            </a:pPr>
            <a:r>
              <a:rPr lang="en-US" sz="1950" b="1" dirty="0">
                <a:solidFill>
                  <a:srgbClr val="2A2742"/>
                </a:solidFill>
                <a:latin typeface="Outfit Extra Bold" pitchFamily="34" charset="0"/>
                <a:ea typeface="Outfit Extra Bold" pitchFamily="34" charset="-122"/>
                <a:cs typeface="Outfit Extra Bold" pitchFamily="34" charset="-120"/>
              </a:rPr>
              <a:t>1</a:t>
            </a:r>
            <a:endParaRPr lang="en-US" sz="1950" dirty="0"/>
          </a:p>
        </p:txBody>
      </p:sp>
      <p:sp>
        <p:nvSpPr>
          <p:cNvPr id="7" name="Text 5"/>
          <p:cNvSpPr/>
          <p:nvPr/>
        </p:nvSpPr>
        <p:spPr>
          <a:xfrm>
            <a:off x="1333976" y="1640919"/>
            <a:ext cx="2877145" cy="313253"/>
          </a:xfrm>
          <a:prstGeom prst="rect">
            <a:avLst/>
          </a:prstGeom>
          <a:noFill/>
          <a:ln/>
        </p:spPr>
        <p:txBody>
          <a:bodyPr wrap="none" lIns="0" tIns="0" rIns="0" bIns="0" rtlCol="0" anchor="t"/>
          <a:lstStyle/>
          <a:p>
            <a:pPr algn="ctr" indent="0" marL="0">
              <a:lnSpc>
                <a:spcPts val="2450"/>
              </a:lnSpc>
              <a:buNone/>
            </a:pPr>
            <a:r>
              <a:rPr lang="en-US" sz="1950" b="1" dirty="0">
                <a:solidFill>
                  <a:srgbClr val="2A2742"/>
                </a:solidFill>
                <a:latin typeface="Outfit Extra Bold" pitchFamily="34" charset="0"/>
                <a:ea typeface="Outfit Extra Bold" pitchFamily="34" charset="-122"/>
                <a:cs typeface="Outfit Extra Bold" pitchFamily="34" charset="-120"/>
              </a:rPr>
              <a:t>Requirements Gathering</a:t>
            </a:r>
            <a:endParaRPr lang="en-US" sz="1950" dirty="0"/>
          </a:p>
        </p:txBody>
      </p:sp>
      <p:sp>
        <p:nvSpPr>
          <p:cNvPr id="8" name="Text 6"/>
          <p:cNvSpPr/>
          <p:nvPr/>
        </p:nvSpPr>
        <p:spPr>
          <a:xfrm>
            <a:off x="751880" y="2054423"/>
            <a:ext cx="4041458" cy="1870234"/>
          </a:xfrm>
          <a:prstGeom prst="rect">
            <a:avLst/>
          </a:prstGeom>
          <a:noFill/>
          <a:ln/>
        </p:spPr>
        <p:txBody>
          <a:bodyPr wrap="square" lIns="0" tIns="0" rIns="0" bIns="0" rtlCol="0" anchor="t"/>
          <a:lstStyle/>
          <a:p>
            <a:pPr algn="ctr" indent="0" marL="0">
              <a:lnSpc>
                <a:spcPts val="2100"/>
              </a:lnSpc>
              <a:buNone/>
            </a:pPr>
            <a:r>
              <a:rPr lang="en-US" sz="1300" dirty="0">
                <a:solidFill>
                  <a:srgbClr val="2A2742"/>
                </a:solidFill>
                <a:latin typeface="Arimo" pitchFamily="34" charset="0"/>
                <a:ea typeface="Arimo" pitchFamily="34" charset="-122"/>
                <a:cs typeface="Arimo" pitchFamily="34" charset="-120"/>
              </a:rPr>
              <a:t>XYZ Bank conducted extensive interviews with customers, compliance officers, and security experts to define a comprehensive set of requirements for their new online banking platform. Key requirements included secure authentication, end-to-end data encryption, and strict adherence to banking regulations.</a:t>
            </a:r>
            <a:endParaRPr lang="en-US" sz="1300" dirty="0"/>
          </a:p>
        </p:txBody>
      </p:sp>
      <p:sp>
        <p:nvSpPr>
          <p:cNvPr id="9" name="Shape 7"/>
          <p:cNvSpPr/>
          <p:nvPr/>
        </p:nvSpPr>
        <p:spPr>
          <a:xfrm>
            <a:off x="5032296" y="4676477"/>
            <a:ext cx="22860" cy="584835"/>
          </a:xfrm>
          <a:prstGeom prst="roundRect">
            <a:avLst>
              <a:gd name="adj" fmla="val 307013"/>
            </a:avLst>
          </a:prstGeom>
          <a:solidFill>
            <a:srgbClr val="BDB8DF"/>
          </a:solidFill>
          <a:ln/>
        </p:spPr>
      </p:sp>
      <p:sp>
        <p:nvSpPr>
          <p:cNvPr id="10" name="Shape 8"/>
          <p:cNvSpPr/>
          <p:nvPr/>
        </p:nvSpPr>
        <p:spPr>
          <a:xfrm>
            <a:off x="4855845" y="4488597"/>
            <a:ext cx="375880" cy="375880"/>
          </a:xfrm>
          <a:prstGeom prst="roundRect">
            <a:avLst>
              <a:gd name="adj" fmla="val 18672"/>
            </a:avLst>
          </a:prstGeom>
          <a:solidFill>
            <a:srgbClr val="E9E6FA"/>
          </a:solidFill>
          <a:ln w="7620">
            <a:solidFill>
              <a:srgbClr val="BDB8DF"/>
            </a:solidFill>
            <a:prstDash val="solid"/>
          </a:ln>
        </p:spPr>
      </p:sp>
      <p:sp>
        <p:nvSpPr>
          <p:cNvPr id="11" name="Text 9"/>
          <p:cNvSpPr/>
          <p:nvPr/>
        </p:nvSpPr>
        <p:spPr>
          <a:xfrm>
            <a:off x="4971574" y="4551224"/>
            <a:ext cx="144304" cy="250627"/>
          </a:xfrm>
          <a:prstGeom prst="rect">
            <a:avLst/>
          </a:prstGeom>
          <a:noFill/>
          <a:ln/>
        </p:spPr>
        <p:txBody>
          <a:bodyPr wrap="none" lIns="0" tIns="0" rIns="0" bIns="0" rtlCol="0" anchor="t"/>
          <a:lstStyle/>
          <a:p>
            <a:pPr algn="ctr" indent="0" marL="0">
              <a:lnSpc>
                <a:spcPts val="1950"/>
              </a:lnSpc>
              <a:buNone/>
            </a:pPr>
            <a:r>
              <a:rPr lang="en-US" sz="1950" b="1" dirty="0">
                <a:solidFill>
                  <a:srgbClr val="2A2742"/>
                </a:solidFill>
                <a:latin typeface="Outfit Extra Bold" pitchFamily="34" charset="0"/>
                <a:ea typeface="Outfit Extra Bold" pitchFamily="34" charset="-122"/>
                <a:cs typeface="Outfit Extra Bold" pitchFamily="34" charset="-120"/>
              </a:rPr>
              <a:t>2</a:t>
            </a:r>
            <a:endParaRPr lang="en-US" sz="1950" dirty="0"/>
          </a:p>
        </p:txBody>
      </p:sp>
      <p:sp>
        <p:nvSpPr>
          <p:cNvPr id="12" name="Text 10"/>
          <p:cNvSpPr/>
          <p:nvPr/>
        </p:nvSpPr>
        <p:spPr>
          <a:xfrm>
            <a:off x="3790593" y="5428417"/>
            <a:ext cx="2506504" cy="313253"/>
          </a:xfrm>
          <a:prstGeom prst="rect">
            <a:avLst/>
          </a:prstGeom>
          <a:noFill/>
          <a:ln/>
        </p:spPr>
        <p:txBody>
          <a:bodyPr wrap="none" lIns="0" tIns="0" rIns="0" bIns="0" rtlCol="0" anchor="t"/>
          <a:lstStyle/>
          <a:p>
            <a:pPr algn="ctr" indent="0" marL="0">
              <a:lnSpc>
                <a:spcPts val="2450"/>
              </a:lnSpc>
              <a:buNone/>
            </a:pPr>
            <a:r>
              <a:rPr lang="en-US" sz="1950" b="1" dirty="0">
                <a:solidFill>
                  <a:srgbClr val="2A2742"/>
                </a:solidFill>
                <a:latin typeface="Outfit Extra Bold" pitchFamily="34" charset="0"/>
                <a:ea typeface="Outfit Extra Bold" pitchFamily="34" charset="-122"/>
                <a:cs typeface="Outfit Extra Bold" pitchFamily="34" charset="-120"/>
              </a:rPr>
              <a:t>System Design</a:t>
            </a:r>
            <a:endParaRPr lang="en-US" sz="1950" dirty="0"/>
          </a:p>
        </p:txBody>
      </p:sp>
      <p:sp>
        <p:nvSpPr>
          <p:cNvPr id="13" name="Text 11"/>
          <p:cNvSpPr/>
          <p:nvPr/>
        </p:nvSpPr>
        <p:spPr>
          <a:xfrm>
            <a:off x="3023116" y="5841921"/>
            <a:ext cx="4041458" cy="1603058"/>
          </a:xfrm>
          <a:prstGeom prst="rect">
            <a:avLst/>
          </a:prstGeom>
          <a:noFill/>
          <a:ln/>
        </p:spPr>
        <p:txBody>
          <a:bodyPr wrap="square" lIns="0" tIns="0" rIns="0" bIns="0" rtlCol="0" anchor="t"/>
          <a:lstStyle/>
          <a:p>
            <a:pPr algn="ctr" indent="0" marL="0">
              <a:lnSpc>
                <a:spcPts val="2100"/>
              </a:lnSpc>
              <a:buNone/>
            </a:pPr>
            <a:r>
              <a:rPr lang="en-US" sz="1300" dirty="0">
                <a:solidFill>
                  <a:srgbClr val="2A2742"/>
                </a:solidFill>
                <a:latin typeface="Arimo" pitchFamily="34" charset="0"/>
                <a:ea typeface="Arimo" pitchFamily="34" charset="-122"/>
                <a:cs typeface="Arimo" pitchFamily="34" charset="-120"/>
              </a:rPr>
              <a:t>The bank's IT team collaborated with security architects to design a robust, layered security framework. This included multi-factor authentication, biometric identification, and advanced encryption protocols. The system was also designed to generate detailed audit logs to ensure regulatory compliance.</a:t>
            </a:r>
            <a:endParaRPr lang="en-US" sz="1300" dirty="0"/>
          </a:p>
        </p:txBody>
      </p:sp>
      <p:sp>
        <p:nvSpPr>
          <p:cNvPr id="14" name="Shape 12"/>
          <p:cNvSpPr/>
          <p:nvPr/>
        </p:nvSpPr>
        <p:spPr>
          <a:xfrm>
            <a:off x="7303651" y="4091761"/>
            <a:ext cx="22860" cy="584835"/>
          </a:xfrm>
          <a:prstGeom prst="roundRect">
            <a:avLst>
              <a:gd name="adj" fmla="val 307013"/>
            </a:avLst>
          </a:prstGeom>
          <a:solidFill>
            <a:srgbClr val="BDB8DF"/>
          </a:solidFill>
          <a:ln/>
        </p:spPr>
      </p:sp>
      <p:sp>
        <p:nvSpPr>
          <p:cNvPr id="15" name="Shape 13"/>
          <p:cNvSpPr/>
          <p:nvPr/>
        </p:nvSpPr>
        <p:spPr>
          <a:xfrm>
            <a:off x="7127200" y="4488597"/>
            <a:ext cx="375880" cy="375880"/>
          </a:xfrm>
          <a:prstGeom prst="roundRect">
            <a:avLst>
              <a:gd name="adj" fmla="val 18672"/>
            </a:avLst>
          </a:prstGeom>
          <a:solidFill>
            <a:srgbClr val="E9E6FA"/>
          </a:solidFill>
          <a:ln w="7620">
            <a:solidFill>
              <a:srgbClr val="BDB8DF"/>
            </a:solidFill>
            <a:prstDash val="solid"/>
          </a:ln>
        </p:spPr>
      </p:sp>
      <p:sp>
        <p:nvSpPr>
          <p:cNvPr id="16" name="Text 14"/>
          <p:cNvSpPr/>
          <p:nvPr/>
        </p:nvSpPr>
        <p:spPr>
          <a:xfrm>
            <a:off x="7243763" y="4551224"/>
            <a:ext cx="142637" cy="250627"/>
          </a:xfrm>
          <a:prstGeom prst="rect">
            <a:avLst/>
          </a:prstGeom>
          <a:noFill/>
          <a:ln/>
        </p:spPr>
        <p:txBody>
          <a:bodyPr wrap="none" lIns="0" tIns="0" rIns="0" bIns="0" rtlCol="0" anchor="t"/>
          <a:lstStyle/>
          <a:p>
            <a:pPr algn="ctr" indent="0" marL="0">
              <a:lnSpc>
                <a:spcPts val="1950"/>
              </a:lnSpc>
              <a:buNone/>
            </a:pPr>
            <a:r>
              <a:rPr lang="en-US" sz="1950" b="1" dirty="0">
                <a:solidFill>
                  <a:srgbClr val="2A2742"/>
                </a:solidFill>
                <a:latin typeface="Outfit Extra Bold" pitchFamily="34" charset="0"/>
                <a:ea typeface="Outfit Extra Bold" pitchFamily="34" charset="-122"/>
                <a:cs typeface="Outfit Extra Bold" pitchFamily="34" charset="-120"/>
              </a:rPr>
              <a:t>3</a:t>
            </a:r>
            <a:endParaRPr lang="en-US" sz="1950" dirty="0"/>
          </a:p>
        </p:txBody>
      </p:sp>
      <p:sp>
        <p:nvSpPr>
          <p:cNvPr id="17" name="Text 15"/>
          <p:cNvSpPr/>
          <p:nvPr/>
        </p:nvSpPr>
        <p:spPr>
          <a:xfrm>
            <a:off x="6061948" y="1908096"/>
            <a:ext cx="2506504" cy="313253"/>
          </a:xfrm>
          <a:prstGeom prst="rect">
            <a:avLst/>
          </a:prstGeom>
          <a:noFill/>
          <a:ln/>
        </p:spPr>
        <p:txBody>
          <a:bodyPr wrap="none" lIns="0" tIns="0" rIns="0" bIns="0" rtlCol="0" anchor="t"/>
          <a:lstStyle/>
          <a:p>
            <a:pPr algn="ctr" indent="0" marL="0">
              <a:lnSpc>
                <a:spcPts val="2450"/>
              </a:lnSpc>
              <a:buNone/>
            </a:pPr>
            <a:r>
              <a:rPr lang="en-US" sz="1950" b="1" dirty="0">
                <a:solidFill>
                  <a:srgbClr val="2A2742"/>
                </a:solidFill>
                <a:latin typeface="Outfit Extra Bold" pitchFamily="34" charset="0"/>
                <a:ea typeface="Outfit Extra Bold" pitchFamily="34" charset="-122"/>
                <a:cs typeface="Outfit Extra Bold" pitchFamily="34" charset="-120"/>
              </a:rPr>
              <a:t>Implementation</a:t>
            </a:r>
            <a:endParaRPr lang="en-US" sz="1950" dirty="0"/>
          </a:p>
        </p:txBody>
      </p:sp>
      <p:sp>
        <p:nvSpPr>
          <p:cNvPr id="18" name="Text 16"/>
          <p:cNvSpPr/>
          <p:nvPr/>
        </p:nvSpPr>
        <p:spPr>
          <a:xfrm>
            <a:off x="5294471" y="2321600"/>
            <a:ext cx="4041458" cy="1603058"/>
          </a:xfrm>
          <a:prstGeom prst="rect">
            <a:avLst/>
          </a:prstGeom>
          <a:noFill/>
          <a:ln/>
        </p:spPr>
        <p:txBody>
          <a:bodyPr wrap="square" lIns="0" tIns="0" rIns="0" bIns="0" rtlCol="0" anchor="t"/>
          <a:lstStyle/>
          <a:p>
            <a:pPr algn="ctr" indent="0" marL="0">
              <a:lnSpc>
                <a:spcPts val="2100"/>
              </a:lnSpc>
              <a:buNone/>
            </a:pPr>
            <a:r>
              <a:rPr lang="en-US" sz="1300" dirty="0">
                <a:solidFill>
                  <a:srgbClr val="2A2742"/>
                </a:solidFill>
                <a:latin typeface="Arimo" pitchFamily="34" charset="0"/>
                <a:ea typeface="Arimo" pitchFamily="34" charset="-122"/>
                <a:cs typeface="Arimo" pitchFamily="34" charset="-120"/>
              </a:rPr>
              <a:t>XYZ Bank's developers followed strict coding standards and secure software development practices to implement the online banking system. All code was thoroughly reviewed, and security testing was conducted at every stage to identify and mitigate vulnerabilities.</a:t>
            </a:r>
            <a:endParaRPr lang="en-US" sz="1300" dirty="0"/>
          </a:p>
        </p:txBody>
      </p:sp>
      <p:sp>
        <p:nvSpPr>
          <p:cNvPr id="19" name="Shape 17"/>
          <p:cNvSpPr/>
          <p:nvPr/>
        </p:nvSpPr>
        <p:spPr>
          <a:xfrm>
            <a:off x="9574887" y="4676477"/>
            <a:ext cx="22860" cy="584835"/>
          </a:xfrm>
          <a:prstGeom prst="roundRect">
            <a:avLst>
              <a:gd name="adj" fmla="val 307013"/>
            </a:avLst>
          </a:prstGeom>
          <a:solidFill>
            <a:srgbClr val="BDB8DF"/>
          </a:solidFill>
          <a:ln/>
        </p:spPr>
      </p:sp>
      <p:sp>
        <p:nvSpPr>
          <p:cNvPr id="20" name="Shape 18"/>
          <p:cNvSpPr/>
          <p:nvPr/>
        </p:nvSpPr>
        <p:spPr>
          <a:xfrm>
            <a:off x="9398437" y="4488597"/>
            <a:ext cx="375880" cy="375880"/>
          </a:xfrm>
          <a:prstGeom prst="roundRect">
            <a:avLst>
              <a:gd name="adj" fmla="val 18672"/>
            </a:avLst>
          </a:prstGeom>
          <a:solidFill>
            <a:srgbClr val="E9E6FA"/>
          </a:solidFill>
          <a:ln w="7620">
            <a:solidFill>
              <a:srgbClr val="BDB8DF"/>
            </a:solidFill>
            <a:prstDash val="solid"/>
          </a:ln>
        </p:spPr>
      </p:sp>
      <p:sp>
        <p:nvSpPr>
          <p:cNvPr id="21" name="Text 19"/>
          <p:cNvSpPr/>
          <p:nvPr/>
        </p:nvSpPr>
        <p:spPr>
          <a:xfrm>
            <a:off x="9509522" y="4551224"/>
            <a:ext cx="153591" cy="250627"/>
          </a:xfrm>
          <a:prstGeom prst="rect">
            <a:avLst/>
          </a:prstGeom>
          <a:noFill/>
          <a:ln/>
        </p:spPr>
        <p:txBody>
          <a:bodyPr wrap="none" lIns="0" tIns="0" rIns="0" bIns="0" rtlCol="0" anchor="t"/>
          <a:lstStyle/>
          <a:p>
            <a:pPr algn="ctr" indent="0" marL="0">
              <a:lnSpc>
                <a:spcPts val="1950"/>
              </a:lnSpc>
              <a:buNone/>
            </a:pPr>
            <a:r>
              <a:rPr lang="en-US" sz="1950" b="1" dirty="0">
                <a:solidFill>
                  <a:srgbClr val="2A2742"/>
                </a:solidFill>
                <a:latin typeface="Outfit Extra Bold" pitchFamily="34" charset="0"/>
                <a:ea typeface="Outfit Extra Bold" pitchFamily="34" charset="-122"/>
                <a:cs typeface="Outfit Extra Bold" pitchFamily="34" charset="-120"/>
              </a:rPr>
              <a:t>4</a:t>
            </a:r>
            <a:endParaRPr lang="en-US" sz="1950" dirty="0"/>
          </a:p>
        </p:txBody>
      </p:sp>
      <p:sp>
        <p:nvSpPr>
          <p:cNvPr id="22" name="Text 20"/>
          <p:cNvSpPr/>
          <p:nvPr/>
        </p:nvSpPr>
        <p:spPr>
          <a:xfrm>
            <a:off x="8333184" y="5428417"/>
            <a:ext cx="2506504" cy="313253"/>
          </a:xfrm>
          <a:prstGeom prst="rect">
            <a:avLst/>
          </a:prstGeom>
          <a:noFill/>
          <a:ln/>
        </p:spPr>
        <p:txBody>
          <a:bodyPr wrap="none" lIns="0" tIns="0" rIns="0" bIns="0" rtlCol="0" anchor="t"/>
          <a:lstStyle/>
          <a:p>
            <a:pPr algn="ctr" indent="0" marL="0">
              <a:lnSpc>
                <a:spcPts val="2450"/>
              </a:lnSpc>
              <a:buNone/>
            </a:pPr>
            <a:r>
              <a:rPr lang="en-US" sz="1950" b="1" dirty="0">
                <a:solidFill>
                  <a:srgbClr val="2A2742"/>
                </a:solidFill>
                <a:latin typeface="Outfit Extra Bold" pitchFamily="34" charset="0"/>
                <a:ea typeface="Outfit Extra Bold" pitchFamily="34" charset="-122"/>
                <a:cs typeface="Outfit Extra Bold" pitchFamily="34" charset="-120"/>
              </a:rPr>
              <a:t>Testing</a:t>
            </a:r>
            <a:endParaRPr lang="en-US" sz="1950" dirty="0"/>
          </a:p>
        </p:txBody>
      </p:sp>
      <p:sp>
        <p:nvSpPr>
          <p:cNvPr id="23" name="Text 21"/>
          <p:cNvSpPr/>
          <p:nvPr/>
        </p:nvSpPr>
        <p:spPr>
          <a:xfrm>
            <a:off x="7565708" y="5841921"/>
            <a:ext cx="4041458" cy="1603058"/>
          </a:xfrm>
          <a:prstGeom prst="rect">
            <a:avLst/>
          </a:prstGeom>
          <a:noFill/>
          <a:ln/>
        </p:spPr>
        <p:txBody>
          <a:bodyPr wrap="square" lIns="0" tIns="0" rIns="0" bIns="0" rtlCol="0" anchor="t"/>
          <a:lstStyle/>
          <a:p>
            <a:pPr algn="ctr" indent="0" marL="0">
              <a:lnSpc>
                <a:spcPts val="2100"/>
              </a:lnSpc>
              <a:buNone/>
            </a:pPr>
            <a:r>
              <a:rPr lang="en-US" sz="1300" dirty="0">
                <a:solidFill>
                  <a:srgbClr val="2A2742"/>
                </a:solidFill>
                <a:latin typeface="Arimo" pitchFamily="34" charset="0"/>
                <a:ea typeface="Arimo" pitchFamily="34" charset="-122"/>
                <a:cs typeface="Arimo" pitchFamily="34" charset="-120"/>
              </a:rPr>
              <a:t>The bank's quality assurance team designed a comprehensive test plan to validate the security, reliability, and compliance of the online banking system. This included penetration testing, stress testing, and end-to-end user acceptance testing to ensure the platform met all requirements.</a:t>
            </a:r>
            <a:endParaRPr lang="en-US" sz="1300" dirty="0"/>
          </a:p>
        </p:txBody>
      </p:sp>
      <p:sp>
        <p:nvSpPr>
          <p:cNvPr id="24" name="Shape 22"/>
          <p:cNvSpPr/>
          <p:nvPr/>
        </p:nvSpPr>
        <p:spPr>
          <a:xfrm>
            <a:off x="11846243" y="4091761"/>
            <a:ext cx="22860" cy="584835"/>
          </a:xfrm>
          <a:prstGeom prst="roundRect">
            <a:avLst>
              <a:gd name="adj" fmla="val 307013"/>
            </a:avLst>
          </a:prstGeom>
          <a:solidFill>
            <a:srgbClr val="BDB8DF"/>
          </a:solidFill>
          <a:ln/>
        </p:spPr>
      </p:sp>
      <p:sp>
        <p:nvSpPr>
          <p:cNvPr id="25" name="Shape 23"/>
          <p:cNvSpPr/>
          <p:nvPr/>
        </p:nvSpPr>
        <p:spPr>
          <a:xfrm>
            <a:off x="11669792" y="4488597"/>
            <a:ext cx="375880" cy="375880"/>
          </a:xfrm>
          <a:prstGeom prst="roundRect">
            <a:avLst>
              <a:gd name="adj" fmla="val 18672"/>
            </a:avLst>
          </a:prstGeom>
          <a:solidFill>
            <a:srgbClr val="E9E6FA"/>
          </a:solidFill>
          <a:ln w="7620">
            <a:solidFill>
              <a:srgbClr val="BDB8DF"/>
            </a:solidFill>
            <a:prstDash val="solid"/>
          </a:ln>
        </p:spPr>
      </p:sp>
      <p:sp>
        <p:nvSpPr>
          <p:cNvPr id="26" name="Text 24"/>
          <p:cNvSpPr/>
          <p:nvPr/>
        </p:nvSpPr>
        <p:spPr>
          <a:xfrm>
            <a:off x="11786473" y="4551224"/>
            <a:ext cx="142399" cy="250627"/>
          </a:xfrm>
          <a:prstGeom prst="rect">
            <a:avLst/>
          </a:prstGeom>
          <a:noFill/>
          <a:ln/>
        </p:spPr>
        <p:txBody>
          <a:bodyPr wrap="none" lIns="0" tIns="0" rIns="0" bIns="0" rtlCol="0" anchor="t"/>
          <a:lstStyle/>
          <a:p>
            <a:pPr algn="ctr" indent="0" marL="0">
              <a:lnSpc>
                <a:spcPts val="1950"/>
              </a:lnSpc>
              <a:buNone/>
            </a:pPr>
            <a:r>
              <a:rPr lang="en-US" sz="1950" b="1" dirty="0">
                <a:solidFill>
                  <a:srgbClr val="2A2742"/>
                </a:solidFill>
                <a:latin typeface="Outfit Extra Bold" pitchFamily="34" charset="0"/>
                <a:ea typeface="Outfit Extra Bold" pitchFamily="34" charset="-122"/>
                <a:cs typeface="Outfit Extra Bold" pitchFamily="34" charset="-120"/>
              </a:rPr>
              <a:t>5</a:t>
            </a:r>
            <a:endParaRPr lang="en-US" sz="1950" dirty="0"/>
          </a:p>
        </p:txBody>
      </p:sp>
      <p:sp>
        <p:nvSpPr>
          <p:cNvPr id="27" name="Text 25"/>
          <p:cNvSpPr/>
          <p:nvPr/>
        </p:nvSpPr>
        <p:spPr>
          <a:xfrm>
            <a:off x="10604540" y="1908096"/>
            <a:ext cx="2506504" cy="313253"/>
          </a:xfrm>
          <a:prstGeom prst="rect">
            <a:avLst/>
          </a:prstGeom>
          <a:noFill/>
          <a:ln/>
        </p:spPr>
        <p:txBody>
          <a:bodyPr wrap="none" lIns="0" tIns="0" rIns="0" bIns="0" rtlCol="0" anchor="t"/>
          <a:lstStyle/>
          <a:p>
            <a:pPr algn="ctr" indent="0" marL="0">
              <a:lnSpc>
                <a:spcPts val="2450"/>
              </a:lnSpc>
              <a:buNone/>
            </a:pPr>
            <a:r>
              <a:rPr lang="en-US" sz="1950" b="1" dirty="0">
                <a:solidFill>
                  <a:srgbClr val="2A2742"/>
                </a:solidFill>
                <a:latin typeface="Outfit Extra Bold" pitchFamily="34" charset="0"/>
                <a:ea typeface="Outfit Extra Bold" pitchFamily="34" charset="-122"/>
                <a:cs typeface="Outfit Extra Bold" pitchFamily="34" charset="-120"/>
              </a:rPr>
              <a:t>Maintenance</a:t>
            </a:r>
            <a:endParaRPr lang="en-US" sz="1950" dirty="0"/>
          </a:p>
        </p:txBody>
      </p:sp>
      <p:sp>
        <p:nvSpPr>
          <p:cNvPr id="28" name="Text 26"/>
          <p:cNvSpPr/>
          <p:nvPr/>
        </p:nvSpPr>
        <p:spPr>
          <a:xfrm>
            <a:off x="9837063" y="2321600"/>
            <a:ext cx="4041458" cy="1603058"/>
          </a:xfrm>
          <a:prstGeom prst="rect">
            <a:avLst/>
          </a:prstGeom>
          <a:noFill/>
          <a:ln/>
        </p:spPr>
        <p:txBody>
          <a:bodyPr wrap="square" lIns="0" tIns="0" rIns="0" bIns="0" rtlCol="0" anchor="t"/>
          <a:lstStyle/>
          <a:p>
            <a:pPr algn="ctr" indent="0" marL="0">
              <a:lnSpc>
                <a:spcPts val="2100"/>
              </a:lnSpc>
              <a:buNone/>
            </a:pPr>
            <a:r>
              <a:rPr lang="en-US" sz="1300" dirty="0">
                <a:solidFill>
                  <a:srgbClr val="2A2742"/>
                </a:solidFill>
                <a:latin typeface="Arimo" pitchFamily="34" charset="0"/>
                <a:ea typeface="Arimo" pitchFamily="34" charset="-122"/>
                <a:cs typeface="Arimo" pitchFamily="34" charset="-120"/>
              </a:rPr>
              <a:t>XYZ Bank established a dedicated security operations center to monitor the online banking system for threats and vulnerabilities. The bank also implemented a robust patch management process to ensure the system remained up-to-date and secure, with regular security audits and compliance checks.</a:t>
            </a:r>
            <a:endParaRPr lang="en-US"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3657600" cy="8229600"/>
          </a:xfrm>
          <a:prstGeom prst="rect">
            <a:avLst/>
          </a:prstGeom>
        </p:spPr>
      </p:pic>
      <p:sp>
        <p:nvSpPr>
          <p:cNvPr id="3" name="Text 0"/>
          <p:cNvSpPr/>
          <p:nvPr/>
        </p:nvSpPr>
        <p:spPr>
          <a:xfrm>
            <a:off x="4451390" y="885706"/>
            <a:ext cx="9385221" cy="1417558"/>
          </a:xfrm>
          <a:prstGeom prst="rect">
            <a:avLst/>
          </a:prstGeom>
          <a:noFill/>
          <a:ln/>
        </p:spPr>
        <p:txBody>
          <a:bodyPr wrap="square" lIns="0" tIns="0" rIns="0" bIns="0" rtlCol="0" anchor="t"/>
          <a:lstStyle/>
          <a:p>
            <a:pPr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Advantages of the Waterfall Methodology</a:t>
            </a:r>
            <a:endParaRPr lang="en-US" sz="4450" dirty="0"/>
          </a:p>
        </p:txBody>
      </p:sp>
      <p:pic>
        <p:nvPicPr>
          <p:cNvPr id="4" name="Image 1" descr="preencoded.png">    </p:cNvPr>
          <p:cNvPicPr>
            <a:picLocks noChangeAspect="1"/>
          </p:cNvPicPr>
          <p:nvPr/>
        </p:nvPicPr>
        <p:blipFill>
          <a:blip r:embed="rId2"/>
          <a:stretch>
            <a:fillRect/>
          </a:stretch>
        </p:blipFill>
        <p:spPr>
          <a:xfrm>
            <a:off x="4451390" y="2643426"/>
            <a:ext cx="566976" cy="566976"/>
          </a:xfrm>
          <a:prstGeom prst="rect">
            <a:avLst/>
          </a:prstGeom>
        </p:spPr>
      </p:pic>
      <p:sp>
        <p:nvSpPr>
          <p:cNvPr id="5" name="Text 1"/>
          <p:cNvSpPr/>
          <p:nvPr/>
        </p:nvSpPr>
        <p:spPr>
          <a:xfrm>
            <a:off x="4451390" y="343721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Simplicity</a:t>
            </a:r>
            <a:endParaRPr lang="en-US" sz="2200" dirty="0"/>
          </a:p>
        </p:txBody>
      </p:sp>
      <p:sp>
        <p:nvSpPr>
          <p:cNvPr id="6" name="Text 2"/>
          <p:cNvSpPr/>
          <p:nvPr/>
        </p:nvSpPr>
        <p:spPr>
          <a:xfrm>
            <a:off x="4451390" y="3927634"/>
            <a:ext cx="2901553" cy="725805"/>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Easy to understand and implement.</a:t>
            </a:r>
            <a:endParaRPr lang="en-US" sz="1750" dirty="0"/>
          </a:p>
        </p:txBody>
      </p:sp>
      <p:pic>
        <p:nvPicPr>
          <p:cNvPr id="7" name="Image 2" descr="preencoded.png">    </p:cNvPr>
          <p:cNvPicPr>
            <a:picLocks noChangeAspect="1"/>
          </p:cNvPicPr>
          <p:nvPr/>
        </p:nvPicPr>
        <p:blipFill>
          <a:blip r:embed="rId3"/>
          <a:stretch>
            <a:fillRect/>
          </a:stretch>
        </p:blipFill>
        <p:spPr>
          <a:xfrm>
            <a:off x="7693104" y="2643426"/>
            <a:ext cx="566976" cy="566976"/>
          </a:xfrm>
          <a:prstGeom prst="rect">
            <a:avLst/>
          </a:prstGeom>
        </p:spPr>
      </p:pic>
      <p:sp>
        <p:nvSpPr>
          <p:cNvPr id="8" name="Text 3"/>
          <p:cNvSpPr/>
          <p:nvPr/>
        </p:nvSpPr>
        <p:spPr>
          <a:xfrm>
            <a:off x="7693104" y="343721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Structure</a:t>
            </a:r>
            <a:endParaRPr lang="en-US" sz="2200" dirty="0"/>
          </a:p>
        </p:txBody>
      </p:sp>
      <p:sp>
        <p:nvSpPr>
          <p:cNvPr id="9" name="Text 4"/>
          <p:cNvSpPr/>
          <p:nvPr/>
        </p:nvSpPr>
        <p:spPr>
          <a:xfrm>
            <a:off x="7693104" y="3927634"/>
            <a:ext cx="2901672" cy="725805"/>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Provides clear milestones and deliverables.</a:t>
            </a:r>
            <a:endParaRPr lang="en-US" sz="1750" dirty="0"/>
          </a:p>
        </p:txBody>
      </p:sp>
      <p:pic>
        <p:nvPicPr>
          <p:cNvPr id="10" name="Image 3" descr="preencoded.png">    </p:cNvPr>
          <p:cNvPicPr>
            <a:picLocks noChangeAspect="1"/>
          </p:cNvPicPr>
          <p:nvPr/>
        </p:nvPicPr>
        <p:blipFill>
          <a:blip r:embed="rId4"/>
          <a:stretch>
            <a:fillRect/>
          </a:stretch>
        </p:blipFill>
        <p:spPr>
          <a:xfrm>
            <a:off x="10934938" y="2643426"/>
            <a:ext cx="566976" cy="566976"/>
          </a:xfrm>
          <a:prstGeom prst="rect">
            <a:avLst/>
          </a:prstGeom>
        </p:spPr>
      </p:pic>
      <p:sp>
        <p:nvSpPr>
          <p:cNvPr id="11" name="Text 5"/>
          <p:cNvSpPr/>
          <p:nvPr/>
        </p:nvSpPr>
        <p:spPr>
          <a:xfrm>
            <a:off x="10934938" y="343721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Documentation</a:t>
            </a:r>
            <a:endParaRPr lang="en-US" sz="2200" dirty="0"/>
          </a:p>
        </p:txBody>
      </p:sp>
      <p:sp>
        <p:nvSpPr>
          <p:cNvPr id="12" name="Text 6"/>
          <p:cNvSpPr/>
          <p:nvPr/>
        </p:nvSpPr>
        <p:spPr>
          <a:xfrm>
            <a:off x="10934938" y="3927634"/>
            <a:ext cx="2901672" cy="362903"/>
          </a:xfrm>
          <a:prstGeom prst="rect">
            <a:avLst/>
          </a:prstGeom>
          <a:noFill/>
          <a:ln/>
        </p:spPr>
        <p:txBody>
          <a:bodyPr wrap="non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Enforces documentation.</a:t>
            </a:r>
            <a:endParaRPr lang="en-US" sz="1750" dirty="0"/>
          </a:p>
        </p:txBody>
      </p:sp>
      <p:pic>
        <p:nvPicPr>
          <p:cNvPr id="13" name="Image 4" descr="preencoded.png">    </p:cNvPr>
          <p:cNvPicPr>
            <a:picLocks noChangeAspect="1"/>
          </p:cNvPicPr>
          <p:nvPr/>
        </p:nvPicPr>
        <p:blipFill>
          <a:blip r:embed="rId5"/>
          <a:stretch>
            <a:fillRect/>
          </a:stretch>
        </p:blipFill>
        <p:spPr>
          <a:xfrm>
            <a:off x="4451390" y="5333881"/>
            <a:ext cx="566976" cy="566976"/>
          </a:xfrm>
          <a:prstGeom prst="rect">
            <a:avLst/>
          </a:prstGeom>
        </p:spPr>
      </p:pic>
      <p:sp>
        <p:nvSpPr>
          <p:cNvPr id="14" name="Text 7"/>
          <p:cNvSpPr/>
          <p:nvPr/>
        </p:nvSpPr>
        <p:spPr>
          <a:xfrm>
            <a:off x="4451390" y="612767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Control</a:t>
            </a:r>
            <a:endParaRPr lang="en-US" sz="2200" dirty="0"/>
          </a:p>
        </p:txBody>
      </p:sp>
      <p:sp>
        <p:nvSpPr>
          <p:cNvPr id="15" name="Text 8"/>
          <p:cNvSpPr/>
          <p:nvPr/>
        </p:nvSpPr>
        <p:spPr>
          <a:xfrm>
            <a:off x="4451390" y="6618089"/>
            <a:ext cx="2901553" cy="725805"/>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Strong control over scope and schedule.</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1862"/>
          </a:xfrm>
          <a:prstGeom prst="rect">
            <a:avLst/>
          </a:prstGeom>
        </p:spPr>
      </p:pic>
      <p:sp>
        <p:nvSpPr>
          <p:cNvPr id="3" name="Text 0"/>
          <p:cNvSpPr/>
          <p:nvPr/>
        </p:nvSpPr>
        <p:spPr>
          <a:xfrm>
            <a:off x="6214229" y="571857"/>
            <a:ext cx="7688342" cy="1299686"/>
          </a:xfrm>
          <a:prstGeom prst="rect">
            <a:avLst/>
          </a:prstGeom>
          <a:noFill/>
          <a:ln/>
        </p:spPr>
        <p:txBody>
          <a:bodyPr wrap="square" lIns="0" tIns="0" rIns="0" bIns="0" rtlCol="0" anchor="t"/>
          <a:lstStyle/>
          <a:p>
            <a:pPr indent="0" marL="0">
              <a:lnSpc>
                <a:spcPts val="5100"/>
              </a:lnSpc>
              <a:buNone/>
            </a:pPr>
            <a:r>
              <a:rPr lang="en-US" sz="4050" b="1" dirty="0">
                <a:solidFill>
                  <a:srgbClr val="231971"/>
                </a:solidFill>
                <a:latin typeface="Outfit Extra Bold" pitchFamily="34" charset="0"/>
                <a:ea typeface="Outfit Extra Bold" pitchFamily="34" charset="-122"/>
                <a:cs typeface="Outfit Extra Bold" pitchFamily="34" charset="-120"/>
              </a:rPr>
              <a:t>Disadvantages of the Waterfall Methodology</a:t>
            </a:r>
            <a:endParaRPr lang="en-US" sz="4050" dirty="0"/>
          </a:p>
        </p:txBody>
      </p:sp>
      <p:sp>
        <p:nvSpPr>
          <p:cNvPr id="4" name="Shape 1"/>
          <p:cNvSpPr/>
          <p:nvPr/>
        </p:nvSpPr>
        <p:spPr>
          <a:xfrm>
            <a:off x="6214229" y="2183368"/>
            <a:ext cx="7688342" cy="1213247"/>
          </a:xfrm>
          <a:prstGeom prst="roundRect">
            <a:avLst>
              <a:gd name="adj" fmla="val 7199"/>
            </a:avLst>
          </a:prstGeom>
          <a:solidFill>
            <a:srgbClr val="E9E6FA"/>
          </a:solidFill>
          <a:ln w="7620">
            <a:solidFill>
              <a:srgbClr val="BDB8DF"/>
            </a:solidFill>
            <a:prstDash val="solid"/>
          </a:ln>
        </p:spPr>
      </p:sp>
      <p:sp>
        <p:nvSpPr>
          <p:cNvPr id="5" name="Text 2"/>
          <p:cNvSpPr/>
          <p:nvPr/>
        </p:nvSpPr>
        <p:spPr>
          <a:xfrm>
            <a:off x="6429732" y="2398871"/>
            <a:ext cx="2599372" cy="324802"/>
          </a:xfrm>
          <a:prstGeom prst="rect">
            <a:avLst/>
          </a:prstGeom>
          <a:noFill/>
          <a:ln/>
        </p:spPr>
        <p:txBody>
          <a:bodyPr wrap="none" lIns="0" tIns="0" rIns="0" bIns="0" rtlCol="0" anchor="t"/>
          <a:lstStyle/>
          <a:p>
            <a:pPr indent="0" marL="0">
              <a:lnSpc>
                <a:spcPts val="2550"/>
              </a:lnSpc>
              <a:buNone/>
            </a:pPr>
            <a:r>
              <a:rPr lang="en-US" sz="2000" b="1" dirty="0">
                <a:solidFill>
                  <a:srgbClr val="2A2742"/>
                </a:solidFill>
                <a:latin typeface="Outfit Extra Bold" pitchFamily="34" charset="0"/>
                <a:ea typeface="Outfit Extra Bold" pitchFamily="34" charset="-122"/>
                <a:cs typeface="Outfit Extra Bold" pitchFamily="34" charset="-120"/>
              </a:rPr>
              <a:t>Inflexibility</a:t>
            </a:r>
            <a:endParaRPr lang="en-US" sz="2000" dirty="0"/>
          </a:p>
        </p:txBody>
      </p:sp>
      <p:sp>
        <p:nvSpPr>
          <p:cNvPr id="6" name="Text 3"/>
          <p:cNvSpPr/>
          <p:nvPr/>
        </p:nvSpPr>
        <p:spPr>
          <a:xfrm>
            <a:off x="6429732" y="2848332"/>
            <a:ext cx="7257336" cy="332780"/>
          </a:xfrm>
          <a:prstGeom prst="rect">
            <a:avLst/>
          </a:prstGeom>
          <a:noFill/>
          <a:ln/>
        </p:spPr>
        <p:txBody>
          <a:bodyPr wrap="none" lIns="0" tIns="0" rIns="0" bIns="0" rtlCol="0" anchor="t"/>
          <a:lstStyle/>
          <a:p>
            <a:pPr indent="0" marL="0">
              <a:lnSpc>
                <a:spcPts val="2600"/>
              </a:lnSpc>
              <a:buNone/>
            </a:pPr>
            <a:r>
              <a:rPr lang="en-US" sz="1600" dirty="0">
                <a:solidFill>
                  <a:srgbClr val="2A2742"/>
                </a:solidFill>
                <a:latin typeface="Arimo" pitchFamily="34" charset="0"/>
                <a:ea typeface="Arimo" pitchFamily="34" charset="-122"/>
                <a:cs typeface="Arimo" pitchFamily="34" charset="-120"/>
              </a:rPr>
              <a:t>Difficult to accommodate changes.</a:t>
            </a:r>
            <a:endParaRPr lang="en-US" sz="1600" dirty="0"/>
          </a:p>
        </p:txBody>
      </p:sp>
      <p:sp>
        <p:nvSpPr>
          <p:cNvPr id="7" name="Shape 4"/>
          <p:cNvSpPr/>
          <p:nvPr/>
        </p:nvSpPr>
        <p:spPr>
          <a:xfrm>
            <a:off x="6214229" y="3604498"/>
            <a:ext cx="7688342" cy="1213247"/>
          </a:xfrm>
          <a:prstGeom prst="roundRect">
            <a:avLst>
              <a:gd name="adj" fmla="val 7199"/>
            </a:avLst>
          </a:prstGeom>
          <a:solidFill>
            <a:srgbClr val="E9E6FA"/>
          </a:solidFill>
          <a:ln w="7620">
            <a:solidFill>
              <a:srgbClr val="BDB8DF"/>
            </a:solidFill>
            <a:prstDash val="solid"/>
          </a:ln>
        </p:spPr>
      </p:sp>
      <p:sp>
        <p:nvSpPr>
          <p:cNvPr id="8" name="Text 5"/>
          <p:cNvSpPr/>
          <p:nvPr/>
        </p:nvSpPr>
        <p:spPr>
          <a:xfrm>
            <a:off x="6429732" y="3820001"/>
            <a:ext cx="2599372" cy="324802"/>
          </a:xfrm>
          <a:prstGeom prst="rect">
            <a:avLst/>
          </a:prstGeom>
          <a:noFill/>
          <a:ln/>
        </p:spPr>
        <p:txBody>
          <a:bodyPr wrap="none" lIns="0" tIns="0" rIns="0" bIns="0" rtlCol="0" anchor="t"/>
          <a:lstStyle/>
          <a:p>
            <a:pPr indent="0" marL="0">
              <a:lnSpc>
                <a:spcPts val="2550"/>
              </a:lnSpc>
              <a:buNone/>
            </a:pPr>
            <a:r>
              <a:rPr lang="en-US" sz="2000" b="1" dirty="0">
                <a:solidFill>
                  <a:srgbClr val="2A2742"/>
                </a:solidFill>
                <a:latin typeface="Outfit Extra Bold" pitchFamily="34" charset="0"/>
                <a:ea typeface="Outfit Extra Bold" pitchFamily="34" charset="-122"/>
                <a:cs typeface="Outfit Extra Bold" pitchFamily="34" charset="-120"/>
              </a:rPr>
              <a:t>Risk</a:t>
            </a:r>
            <a:endParaRPr lang="en-US" sz="2000" dirty="0"/>
          </a:p>
        </p:txBody>
      </p:sp>
      <p:sp>
        <p:nvSpPr>
          <p:cNvPr id="9" name="Text 6"/>
          <p:cNvSpPr/>
          <p:nvPr/>
        </p:nvSpPr>
        <p:spPr>
          <a:xfrm>
            <a:off x="6429732" y="4269462"/>
            <a:ext cx="7257336" cy="332780"/>
          </a:xfrm>
          <a:prstGeom prst="rect">
            <a:avLst/>
          </a:prstGeom>
          <a:noFill/>
          <a:ln/>
        </p:spPr>
        <p:txBody>
          <a:bodyPr wrap="none" lIns="0" tIns="0" rIns="0" bIns="0" rtlCol="0" anchor="t"/>
          <a:lstStyle/>
          <a:p>
            <a:pPr indent="0" marL="0">
              <a:lnSpc>
                <a:spcPts val="2600"/>
              </a:lnSpc>
              <a:buNone/>
            </a:pPr>
            <a:r>
              <a:rPr lang="en-US" sz="1600" dirty="0">
                <a:solidFill>
                  <a:srgbClr val="2A2742"/>
                </a:solidFill>
                <a:latin typeface="Arimo" pitchFamily="34" charset="0"/>
                <a:ea typeface="Arimo" pitchFamily="34" charset="-122"/>
                <a:cs typeface="Arimo" pitchFamily="34" charset="-120"/>
              </a:rPr>
              <a:t>High risk of not meeting needs.</a:t>
            </a:r>
            <a:endParaRPr lang="en-US" sz="1600" dirty="0"/>
          </a:p>
        </p:txBody>
      </p:sp>
      <p:sp>
        <p:nvSpPr>
          <p:cNvPr id="10" name="Shape 7"/>
          <p:cNvSpPr/>
          <p:nvPr/>
        </p:nvSpPr>
        <p:spPr>
          <a:xfrm>
            <a:off x="6214229" y="5025628"/>
            <a:ext cx="7688342" cy="1213247"/>
          </a:xfrm>
          <a:prstGeom prst="roundRect">
            <a:avLst>
              <a:gd name="adj" fmla="val 7199"/>
            </a:avLst>
          </a:prstGeom>
          <a:solidFill>
            <a:srgbClr val="E9E6FA"/>
          </a:solidFill>
          <a:ln w="7620">
            <a:solidFill>
              <a:srgbClr val="BDB8DF"/>
            </a:solidFill>
            <a:prstDash val="solid"/>
          </a:ln>
        </p:spPr>
      </p:sp>
      <p:sp>
        <p:nvSpPr>
          <p:cNvPr id="11" name="Text 8"/>
          <p:cNvSpPr/>
          <p:nvPr/>
        </p:nvSpPr>
        <p:spPr>
          <a:xfrm>
            <a:off x="6429732" y="5241131"/>
            <a:ext cx="2599372" cy="324802"/>
          </a:xfrm>
          <a:prstGeom prst="rect">
            <a:avLst/>
          </a:prstGeom>
          <a:noFill/>
          <a:ln/>
        </p:spPr>
        <p:txBody>
          <a:bodyPr wrap="none" lIns="0" tIns="0" rIns="0" bIns="0" rtlCol="0" anchor="t"/>
          <a:lstStyle/>
          <a:p>
            <a:pPr indent="0" marL="0">
              <a:lnSpc>
                <a:spcPts val="2550"/>
              </a:lnSpc>
              <a:buNone/>
            </a:pPr>
            <a:r>
              <a:rPr lang="en-US" sz="2000" b="1" dirty="0">
                <a:solidFill>
                  <a:srgbClr val="2A2742"/>
                </a:solidFill>
                <a:latin typeface="Outfit Extra Bold" pitchFamily="34" charset="0"/>
                <a:ea typeface="Outfit Extra Bold" pitchFamily="34" charset="-122"/>
                <a:cs typeface="Outfit Extra Bold" pitchFamily="34" charset="-120"/>
              </a:rPr>
              <a:t>Time</a:t>
            </a:r>
            <a:endParaRPr lang="en-US" sz="2000" dirty="0"/>
          </a:p>
        </p:txBody>
      </p:sp>
      <p:sp>
        <p:nvSpPr>
          <p:cNvPr id="12" name="Text 9"/>
          <p:cNvSpPr/>
          <p:nvPr/>
        </p:nvSpPr>
        <p:spPr>
          <a:xfrm>
            <a:off x="6429732" y="5690592"/>
            <a:ext cx="7257336" cy="332780"/>
          </a:xfrm>
          <a:prstGeom prst="rect">
            <a:avLst/>
          </a:prstGeom>
          <a:noFill/>
          <a:ln/>
        </p:spPr>
        <p:txBody>
          <a:bodyPr wrap="none" lIns="0" tIns="0" rIns="0" bIns="0" rtlCol="0" anchor="t"/>
          <a:lstStyle/>
          <a:p>
            <a:pPr indent="0" marL="0">
              <a:lnSpc>
                <a:spcPts val="2600"/>
              </a:lnSpc>
              <a:buNone/>
            </a:pPr>
            <a:r>
              <a:rPr lang="en-US" sz="1600" dirty="0">
                <a:solidFill>
                  <a:srgbClr val="2A2742"/>
                </a:solidFill>
                <a:latin typeface="Arimo" pitchFamily="34" charset="0"/>
                <a:ea typeface="Arimo" pitchFamily="34" charset="-122"/>
                <a:cs typeface="Arimo" pitchFamily="34" charset="-120"/>
              </a:rPr>
              <a:t>Can be time-consuming.</a:t>
            </a:r>
            <a:endParaRPr lang="en-US" sz="1600" dirty="0"/>
          </a:p>
        </p:txBody>
      </p:sp>
      <p:sp>
        <p:nvSpPr>
          <p:cNvPr id="13" name="Shape 10"/>
          <p:cNvSpPr/>
          <p:nvPr/>
        </p:nvSpPr>
        <p:spPr>
          <a:xfrm>
            <a:off x="6214229" y="6446758"/>
            <a:ext cx="7688342" cy="1213247"/>
          </a:xfrm>
          <a:prstGeom prst="roundRect">
            <a:avLst>
              <a:gd name="adj" fmla="val 7199"/>
            </a:avLst>
          </a:prstGeom>
          <a:solidFill>
            <a:srgbClr val="E9E6FA"/>
          </a:solidFill>
          <a:ln w="7620">
            <a:solidFill>
              <a:srgbClr val="BDB8DF"/>
            </a:solidFill>
            <a:prstDash val="solid"/>
          </a:ln>
        </p:spPr>
      </p:sp>
      <p:sp>
        <p:nvSpPr>
          <p:cNvPr id="14" name="Text 11"/>
          <p:cNvSpPr/>
          <p:nvPr/>
        </p:nvSpPr>
        <p:spPr>
          <a:xfrm>
            <a:off x="6429732" y="6662261"/>
            <a:ext cx="2599372" cy="324802"/>
          </a:xfrm>
          <a:prstGeom prst="rect">
            <a:avLst/>
          </a:prstGeom>
          <a:noFill/>
          <a:ln/>
        </p:spPr>
        <p:txBody>
          <a:bodyPr wrap="none" lIns="0" tIns="0" rIns="0" bIns="0" rtlCol="0" anchor="t"/>
          <a:lstStyle/>
          <a:p>
            <a:pPr indent="0" marL="0">
              <a:lnSpc>
                <a:spcPts val="2550"/>
              </a:lnSpc>
              <a:buNone/>
            </a:pPr>
            <a:r>
              <a:rPr lang="en-US" sz="2000" b="1" dirty="0">
                <a:solidFill>
                  <a:srgbClr val="2A2742"/>
                </a:solidFill>
                <a:latin typeface="Outfit Extra Bold" pitchFamily="34" charset="0"/>
                <a:ea typeface="Outfit Extra Bold" pitchFamily="34" charset="-122"/>
                <a:cs typeface="Outfit Extra Bold" pitchFamily="34" charset="-120"/>
              </a:rPr>
              <a:t>Feedback</a:t>
            </a:r>
            <a:endParaRPr lang="en-US" sz="2000" dirty="0"/>
          </a:p>
        </p:txBody>
      </p:sp>
      <p:sp>
        <p:nvSpPr>
          <p:cNvPr id="15" name="Text 12"/>
          <p:cNvSpPr/>
          <p:nvPr/>
        </p:nvSpPr>
        <p:spPr>
          <a:xfrm>
            <a:off x="6429732" y="7111722"/>
            <a:ext cx="7257336" cy="332780"/>
          </a:xfrm>
          <a:prstGeom prst="rect">
            <a:avLst/>
          </a:prstGeom>
          <a:noFill/>
          <a:ln/>
        </p:spPr>
        <p:txBody>
          <a:bodyPr wrap="none" lIns="0" tIns="0" rIns="0" bIns="0" rtlCol="0" anchor="t"/>
          <a:lstStyle/>
          <a:p>
            <a:pPr indent="0" marL="0">
              <a:lnSpc>
                <a:spcPts val="2600"/>
              </a:lnSpc>
              <a:buNone/>
            </a:pPr>
            <a:r>
              <a:rPr lang="en-US" sz="1600" dirty="0">
                <a:solidFill>
                  <a:srgbClr val="2A2742"/>
                </a:solidFill>
                <a:latin typeface="Arimo" pitchFamily="34" charset="0"/>
                <a:ea typeface="Arimo" pitchFamily="34" charset="-122"/>
                <a:cs typeface="Arimo" pitchFamily="34" charset="-120"/>
              </a:rPr>
              <a:t>Limited user feedback.</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2025-03-09T06:56:54Z</dcterms:created>
  <dcterms:modified xsi:type="dcterms:W3CDTF">2025-03-09T06:56:54Z</dcterms:modified>
</cp:coreProperties>
</file>